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53" r:id="rId3"/>
    <p:sldMasterId id="2147483651" r:id="rId4"/>
    <p:sldMasterId id="2147483649" r:id="rId5"/>
  </p:sldMasterIdLst>
  <p:notesMasterIdLst>
    <p:notesMasterId r:id="rId28"/>
  </p:notesMasterIdLst>
  <p:sldIdLst>
    <p:sldId id="256" r:id="rId6"/>
    <p:sldId id="276" r:id="rId7"/>
    <p:sldId id="257" r:id="rId8"/>
    <p:sldId id="258" r:id="rId9"/>
    <p:sldId id="260" r:id="rId10"/>
    <p:sldId id="261" r:id="rId11"/>
    <p:sldId id="262" r:id="rId12"/>
    <p:sldId id="263" r:id="rId13"/>
    <p:sldId id="259" r:id="rId14"/>
    <p:sldId id="272" r:id="rId15"/>
    <p:sldId id="270" r:id="rId16"/>
    <p:sldId id="271" r:id="rId17"/>
    <p:sldId id="264" r:id="rId18"/>
    <p:sldId id="265" r:id="rId19"/>
    <p:sldId id="266" r:id="rId20"/>
    <p:sldId id="267" r:id="rId21"/>
    <p:sldId id="268" r:id="rId22"/>
    <p:sldId id="269" r:id="rId23"/>
    <p:sldId id="273" r:id="rId24"/>
    <p:sldId id="274" r:id="rId25"/>
    <p:sldId id="277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87"/>
  </p:normalViewPr>
  <p:slideViewPr>
    <p:cSldViewPr>
      <p:cViewPr>
        <p:scale>
          <a:sx n="86" d="100"/>
          <a:sy n="86" d="100"/>
        </p:scale>
        <p:origin x="29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815F0F-B291-1942-B587-B63542C6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ECB570-27D9-9348-868A-8603A138AF1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C21C40-3AAA-7349-89CD-E52C7388A6D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899945-CA7E-5541-8ACF-073E6DE3213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7477D-F6C4-7442-8E20-7670ACE17D2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E2BF30-9777-834A-B491-C65F7B8E876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40D12D-1499-164B-96A6-3EDA5FCD8A58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E972E0-792D-3249-817B-83481CEE3CB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595C58-3337-514E-9205-A54116DB73E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D82BB4-1493-044F-B47E-20B483B63F0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4AEADC-BEEE-8744-86ED-E8E9637A7E7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F0991C-7134-114D-BC52-51DAEFC20AA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075DB2-2F50-2545-8492-C18A3FB91B3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Geography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C6520D-E892-DA47-813B-5727B6D9F90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5A0CEE-0FB1-894D-A0DE-E413DAE90F5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0C1540-9BD0-3B47-B1C4-C057923A952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87D1AF-C8F1-2549-8EE3-B99018B72A6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18667F-8B67-2540-8932-7A89A12CE70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FA56A4-1152-8C42-BD67-BCFEC5B0BDF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33CFA0-01E5-AE45-9E93-99F53237A9E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713C-A74B-7743-B04C-EEF2066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5F01-A9AA-5343-B82A-F335C6861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4506-DE6C-8D48-906B-F864106DA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2464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979302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598061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29959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973880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430504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18213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14992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C9AC-17D6-3B43-810F-D206CE3A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554661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654821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10892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CADC-3EE6-524C-AB15-75131BBD0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D2E9-2F50-E041-B10A-486BC9D1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1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5ACF-4188-4C4B-80AE-7F73C8DF1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8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C1BE-2C54-454B-AFB7-FDAD2C9F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19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07BF-1A7B-1247-9F6E-686AEB2F5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8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0F14-980C-9046-8898-FD9304C26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4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8E53-1DC6-5944-BFDD-BBE6666C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008D-8677-D841-AE18-92751A6D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5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7DF9-FC59-D14B-BF8F-15F7D8ADA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0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E869F-705B-AC4B-AAA6-26BFCCF2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2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C107-3C05-7844-9C96-C4B00A4D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9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3513"/>
            <a:ext cx="1943100" cy="5932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3513"/>
            <a:ext cx="5676900" cy="5932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5A92-0B68-6D43-A8F4-0F00C7F7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6A90-2216-604A-A6B4-4FBAE7713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8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9F1F-5DEA-6A4D-ABA5-F04A88D05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1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EF74-E582-0F44-AE82-197791EDB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8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8358-4446-E84A-84FA-656B5CF51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4231-970A-814C-9054-AAD5A9F19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1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60A5-D3B2-0241-8844-5E20F4EA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EBFD-32DC-6342-A249-41C5889B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944B-11E2-8945-AB2D-EBF5D809E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DA04-A1F0-2243-871D-07E2F3A1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9113-4344-CD4E-8C39-0CF25D36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14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FB79-5FAA-E943-B3FC-E4D2098B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2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B4FC-D93F-074D-A9C7-AF55E523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8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37B68E-8397-B74B-A3E4-18C1EBBB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CA4E-90FC-B84B-9A01-C9B55A93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7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74DA-97A3-8647-B6ED-509FFBBC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4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3BBF-C8B8-3D4C-B369-443DBBE1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4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7296-10DA-4E4D-BEC8-34D77171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4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23EF-C283-D940-A603-0FE31CE0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6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0281-EC6E-0241-907B-204FD3CC3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2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F972-5186-8441-8CE6-89B99545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3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4498-2CE8-E54F-B8BD-2CAF2B7C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A6CE-515B-EC48-B72D-B3636390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9FA9-0918-4E43-992D-4575A5C4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2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62AF-399E-CD47-A3AB-D05739439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4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32BD-2099-434C-8341-EF7066E8C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F216-9EBA-A14F-866A-0988814B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51BF7-67DA-A14B-A90B-A4DCCDAE2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9593-434A-3B4B-AF6D-E69701C9D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9DB23D-F4C0-1749-BEBE-F93D8000A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 userDrawn="1"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6628" name="Rectangle 4"/>
          <p:cNvSpPr>
            <a:spLocks noChangeArrowheads="1"/>
          </p:cNvSpPr>
          <p:nvPr userDrawn="1"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26629" name="Rectangle 5"/>
          <p:cNvSpPr>
            <a:spLocks noChangeArrowheads="1"/>
          </p:cNvSpPr>
          <p:nvPr userDrawn="1"/>
        </p:nvSpPr>
        <p:spPr bwMode="auto">
          <a:xfrm>
            <a:off x="461963" y="106363"/>
            <a:ext cx="4060825" cy="930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76" tIns="45588" rIns="91176" bIns="45588">
            <a:spAutoFit/>
          </a:bodyPr>
          <a:lstStyle/>
          <a:p>
            <a:pPr defTabSz="903288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200" b="1">
                <a:solidFill>
                  <a:srgbClr val="FFFF00"/>
                </a:solidFill>
                <a:latin typeface="Helvetica" charset="0"/>
              </a:rPr>
              <a:t>The  New Testament          Comes Together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cut/>
  </p:transition>
  <p:txStyles>
    <p:titleStyle>
      <a:lvl1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39725" indent="-3397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3425" indent="-28257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2871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7956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320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4892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464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036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608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513"/>
            <a:ext cx="77724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43804BD-96B0-1B48-899D-C4AD4391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66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BAFA799-7C9A-1046-B64B-10210CE2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892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8AF2631-C8E7-1F41-97BE-8EFC03E7B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382000" cy="148478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152400">
                    <a:schemeClr val="bg2"/>
                  </a:glow>
                </a:effectLst>
                <a:latin typeface="Arial"/>
                <a:cs typeface="Arial"/>
              </a:rPr>
              <a:t>Geography of the Roman Empire, Paul's Journeys &amp; Letters</a:t>
            </a:r>
            <a:endParaRPr lang="en-US" sz="4000" b="1" dirty="0">
              <a:effectLst>
                <a:glow rad="152400">
                  <a:schemeClr val="bg2"/>
                </a:glow>
              </a:effectLst>
              <a:latin typeface="Arial"/>
              <a:cs typeface="Arial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762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/>
                <a:cs typeface="Arial"/>
              </a:rPr>
              <a:t>165</a:t>
            </a:r>
          </a:p>
        </p:txBody>
      </p:sp>
      <p:pic>
        <p:nvPicPr>
          <p:cNvPr id="52228" name="Picture 4" descr="34 Roma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060575"/>
            <a:ext cx="536416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2372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16002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Paul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924944"/>
            <a:ext cx="46815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23BAA4-8A4E-4121-32D3-16CCC9A1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Roman Empire Extent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16688" y="2825750"/>
            <a:ext cx="1485900" cy="7286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33CC"/>
                </a:solidFill>
                <a:latin typeface="Comic Sans MS" charset="0"/>
              </a:rPr>
              <a:t>ASIA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2325688"/>
            <a:ext cx="2882900" cy="6588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33CC"/>
                </a:solidFill>
                <a:latin typeface="Comic Sans MS" charset="0"/>
              </a:rPr>
              <a:t>EUROPE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53258" name="Freeform 10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ROME•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3086100" y="2120900"/>
            <a:ext cx="2527300" cy="2667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558800" y="4289425"/>
            <a:ext cx="5918200" cy="2022475"/>
          </a:xfrm>
          <a:custGeom>
            <a:avLst/>
            <a:gdLst>
              <a:gd name="T0" fmla="*/ 0 w 3728"/>
              <a:gd name="T1" fmla="*/ 34 h 1274"/>
              <a:gd name="T2" fmla="*/ 224 w 3728"/>
              <a:gd name="T3" fmla="*/ 2 h 1274"/>
              <a:gd name="T4" fmla="*/ 472 w 3728"/>
              <a:gd name="T5" fmla="*/ 18 h 1274"/>
              <a:gd name="T6" fmla="*/ 744 w 3728"/>
              <a:gd name="T7" fmla="*/ 82 h 1274"/>
              <a:gd name="T8" fmla="*/ 1328 w 3728"/>
              <a:gd name="T9" fmla="*/ 82 h 1274"/>
              <a:gd name="T10" fmla="*/ 1384 w 3728"/>
              <a:gd name="T11" fmla="*/ 122 h 1274"/>
              <a:gd name="T12" fmla="*/ 1480 w 3728"/>
              <a:gd name="T13" fmla="*/ 234 h 1274"/>
              <a:gd name="T14" fmla="*/ 1536 w 3728"/>
              <a:gd name="T15" fmla="*/ 354 h 1274"/>
              <a:gd name="T16" fmla="*/ 1576 w 3728"/>
              <a:gd name="T17" fmla="*/ 402 h 1274"/>
              <a:gd name="T18" fmla="*/ 1624 w 3728"/>
              <a:gd name="T19" fmla="*/ 442 h 1274"/>
              <a:gd name="T20" fmla="*/ 1664 w 3728"/>
              <a:gd name="T21" fmla="*/ 514 h 1274"/>
              <a:gd name="T22" fmla="*/ 1680 w 3728"/>
              <a:gd name="T23" fmla="*/ 538 h 1274"/>
              <a:gd name="T24" fmla="*/ 1776 w 3728"/>
              <a:gd name="T25" fmla="*/ 578 h 1274"/>
              <a:gd name="T26" fmla="*/ 1832 w 3728"/>
              <a:gd name="T27" fmla="*/ 674 h 1274"/>
              <a:gd name="T28" fmla="*/ 1856 w 3728"/>
              <a:gd name="T29" fmla="*/ 682 h 1274"/>
              <a:gd name="T30" fmla="*/ 1904 w 3728"/>
              <a:gd name="T31" fmla="*/ 714 h 1274"/>
              <a:gd name="T32" fmla="*/ 1928 w 3728"/>
              <a:gd name="T33" fmla="*/ 730 h 1274"/>
              <a:gd name="T34" fmla="*/ 1968 w 3728"/>
              <a:gd name="T35" fmla="*/ 762 h 1274"/>
              <a:gd name="T36" fmla="*/ 2008 w 3728"/>
              <a:gd name="T37" fmla="*/ 802 h 1274"/>
              <a:gd name="T38" fmla="*/ 2136 w 3728"/>
              <a:gd name="T39" fmla="*/ 834 h 1274"/>
              <a:gd name="T40" fmla="*/ 2216 w 3728"/>
              <a:gd name="T41" fmla="*/ 954 h 1274"/>
              <a:gd name="T42" fmla="*/ 2264 w 3728"/>
              <a:gd name="T43" fmla="*/ 970 h 1274"/>
              <a:gd name="T44" fmla="*/ 2312 w 3728"/>
              <a:gd name="T45" fmla="*/ 1002 h 1274"/>
              <a:gd name="T46" fmla="*/ 2368 w 3728"/>
              <a:gd name="T47" fmla="*/ 1106 h 1274"/>
              <a:gd name="T48" fmla="*/ 2392 w 3728"/>
              <a:gd name="T49" fmla="*/ 1130 h 1274"/>
              <a:gd name="T50" fmla="*/ 2472 w 3728"/>
              <a:gd name="T51" fmla="*/ 1154 h 1274"/>
              <a:gd name="T52" fmla="*/ 2496 w 3728"/>
              <a:gd name="T53" fmla="*/ 1162 h 1274"/>
              <a:gd name="T54" fmla="*/ 2576 w 3728"/>
              <a:gd name="T55" fmla="*/ 1138 h 1274"/>
              <a:gd name="T56" fmla="*/ 2640 w 3728"/>
              <a:gd name="T57" fmla="*/ 986 h 1274"/>
              <a:gd name="T58" fmla="*/ 2736 w 3728"/>
              <a:gd name="T59" fmla="*/ 930 h 1274"/>
              <a:gd name="T60" fmla="*/ 2832 w 3728"/>
              <a:gd name="T61" fmla="*/ 874 h 1274"/>
              <a:gd name="T62" fmla="*/ 2904 w 3728"/>
              <a:gd name="T63" fmla="*/ 866 h 1274"/>
              <a:gd name="T64" fmla="*/ 2928 w 3728"/>
              <a:gd name="T65" fmla="*/ 858 h 1274"/>
              <a:gd name="T66" fmla="*/ 3168 w 3728"/>
              <a:gd name="T67" fmla="*/ 914 h 1274"/>
              <a:gd name="T68" fmla="*/ 3312 w 3728"/>
              <a:gd name="T69" fmla="*/ 1010 h 1274"/>
              <a:gd name="T70" fmla="*/ 3360 w 3728"/>
              <a:gd name="T71" fmla="*/ 1026 h 1274"/>
              <a:gd name="T72" fmla="*/ 3504 w 3728"/>
              <a:gd name="T73" fmla="*/ 1122 h 1274"/>
              <a:gd name="T74" fmla="*/ 3632 w 3728"/>
              <a:gd name="T75" fmla="*/ 1162 h 1274"/>
              <a:gd name="T76" fmla="*/ 3680 w 3728"/>
              <a:gd name="T77" fmla="*/ 1178 h 1274"/>
              <a:gd name="T78" fmla="*/ 3728 w 3728"/>
              <a:gd name="T79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3314700" y="927100"/>
            <a:ext cx="2578100" cy="1371600"/>
          </a:xfrm>
          <a:custGeom>
            <a:avLst/>
            <a:gdLst>
              <a:gd name="T0" fmla="*/ 0 w 1624"/>
              <a:gd name="T1" fmla="*/ 0 h 864"/>
              <a:gd name="T2" fmla="*/ 24 w 1624"/>
              <a:gd name="T3" fmla="*/ 8 h 864"/>
              <a:gd name="T4" fmla="*/ 40 w 1624"/>
              <a:gd name="T5" fmla="*/ 56 h 864"/>
              <a:gd name="T6" fmla="*/ 72 w 1624"/>
              <a:gd name="T7" fmla="*/ 264 h 864"/>
              <a:gd name="T8" fmla="*/ 64 w 1624"/>
              <a:gd name="T9" fmla="*/ 320 h 864"/>
              <a:gd name="T10" fmla="*/ 48 w 1624"/>
              <a:gd name="T11" fmla="*/ 368 h 864"/>
              <a:gd name="T12" fmla="*/ 56 w 1624"/>
              <a:gd name="T13" fmla="*/ 392 h 864"/>
              <a:gd name="T14" fmla="*/ 80 w 1624"/>
              <a:gd name="T15" fmla="*/ 400 h 864"/>
              <a:gd name="T16" fmla="*/ 152 w 1624"/>
              <a:gd name="T17" fmla="*/ 440 h 864"/>
              <a:gd name="T18" fmla="*/ 224 w 1624"/>
              <a:gd name="T19" fmla="*/ 528 h 864"/>
              <a:gd name="T20" fmla="*/ 336 w 1624"/>
              <a:gd name="T21" fmla="*/ 536 h 864"/>
              <a:gd name="T22" fmla="*/ 456 w 1624"/>
              <a:gd name="T23" fmla="*/ 608 h 864"/>
              <a:gd name="T24" fmla="*/ 512 w 1624"/>
              <a:gd name="T25" fmla="*/ 688 h 864"/>
              <a:gd name="T26" fmla="*/ 632 w 1624"/>
              <a:gd name="T27" fmla="*/ 736 h 864"/>
              <a:gd name="T28" fmla="*/ 808 w 1624"/>
              <a:gd name="T29" fmla="*/ 672 h 864"/>
              <a:gd name="T30" fmla="*/ 944 w 1624"/>
              <a:gd name="T31" fmla="*/ 672 h 864"/>
              <a:gd name="T32" fmla="*/ 992 w 1624"/>
              <a:gd name="T33" fmla="*/ 648 h 864"/>
              <a:gd name="T34" fmla="*/ 1088 w 1624"/>
              <a:gd name="T35" fmla="*/ 664 h 864"/>
              <a:gd name="T36" fmla="*/ 1144 w 1624"/>
              <a:gd name="T37" fmla="*/ 648 h 864"/>
              <a:gd name="T38" fmla="*/ 1200 w 1624"/>
              <a:gd name="T39" fmla="*/ 656 h 864"/>
              <a:gd name="T40" fmla="*/ 1248 w 1624"/>
              <a:gd name="T41" fmla="*/ 672 h 864"/>
              <a:gd name="T42" fmla="*/ 1280 w 1624"/>
              <a:gd name="T43" fmla="*/ 664 h 864"/>
              <a:gd name="T44" fmla="*/ 1328 w 1624"/>
              <a:gd name="T45" fmla="*/ 648 h 864"/>
              <a:gd name="T46" fmla="*/ 1416 w 1624"/>
              <a:gd name="T47" fmla="*/ 664 h 864"/>
              <a:gd name="T48" fmla="*/ 1512 w 1624"/>
              <a:gd name="T49" fmla="*/ 736 h 864"/>
              <a:gd name="T50" fmla="*/ 1576 w 1624"/>
              <a:gd name="T51" fmla="*/ 752 h 864"/>
              <a:gd name="T52" fmla="*/ 1624 w 1624"/>
              <a:gd name="T5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6997700" y="3009900"/>
            <a:ext cx="317500" cy="3297238"/>
          </a:xfrm>
          <a:custGeom>
            <a:avLst/>
            <a:gdLst>
              <a:gd name="T0" fmla="*/ 48 w 200"/>
              <a:gd name="T1" fmla="*/ 0 h 2077"/>
              <a:gd name="T2" fmla="*/ 120 w 200"/>
              <a:gd name="T3" fmla="*/ 16 h 2077"/>
              <a:gd name="T4" fmla="*/ 152 w 200"/>
              <a:gd name="T5" fmla="*/ 88 h 2077"/>
              <a:gd name="T6" fmla="*/ 128 w 200"/>
              <a:gd name="T7" fmla="*/ 280 h 2077"/>
              <a:gd name="T8" fmla="*/ 120 w 200"/>
              <a:gd name="T9" fmla="*/ 352 h 2077"/>
              <a:gd name="T10" fmla="*/ 48 w 200"/>
              <a:gd name="T11" fmla="*/ 416 h 2077"/>
              <a:gd name="T12" fmla="*/ 0 w 200"/>
              <a:gd name="T13" fmla="*/ 496 h 2077"/>
              <a:gd name="T14" fmla="*/ 8 w 200"/>
              <a:gd name="T15" fmla="*/ 616 h 2077"/>
              <a:gd name="T16" fmla="*/ 88 w 200"/>
              <a:gd name="T17" fmla="*/ 720 h 2077"/>
              <a:gd name="T18" fmla="*/ 144 w 200"/>
              <a:gd name="T19" fmla="*/ 792 h 2077"/>
              <a:gd name="T20" fmla="*/ 176 w 200"/>
              <a:gd name="T21" fmla="*/ 880 h 2077"/>
              <a:gd name="T22" fmla="*/ 200 w 200"/>
              <a:gd name="T23" fmla="*/ 1096 h 2077"/>
              <a:gd name="T24" fmla="*/ 96 w 200"/>
              <a:gd name="T25" fmla="*/ 1288 h 2077"/>
              <a:gd name="T26" fmla="*/ 112 w 200"/>
              <a:gd name="T27" fmla="*/ 1424 h 2077"/>
              <a:gd name="T28" fmla="*/ 136 w 200"/>
              <a:gd name="T29" fmla="*/ 1504 h 2077"/>
              <a:gd name="T30" fmla="*/ 200 w 200"/>
              <a:gd name="T31" fmla="*/ 1824 h 2077"/>
              <a:gd name="T32" fmla="*/ 168 w 200"/>
              <a:gd name="T33" fmla="*/ 1992 h 2077"/>
              <a:gd name="T34" fmla="*/ 152 w 200"/>
              <a:gd name="T35" fmla="*/ 2016 h 2077"/>
              <a:gd name="T36" fmla="*/ 128 w 200"/>
              <a:gd name="T37" fmla="*/ 207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1592263" y="520700"/>
            <a:ext cx="1252537" cy="800100"/>
          </a:xfrm>
          <a:custGeom>
            <a:avLst/>
            <a:gdLst>
              <a:gd name="T0" fmla="*/ 701 w 789"/>
              <a:gd name="T1" fmla="*/ 0 h 504"/>
              <a:gd name="T2" fmla="*/ 685 w 789"/>
              <a:gd name="T3" fmla="*/ 120 h 504"/>
              <a:gd name="T4" fmla="*/ 677 w 789"/>
              <a:gd name="T5" fmla="*/ 248 h 504"/>
              <a:gd name="T6" fmla="*/ 757 w 789"/>
              <a:gd name="T7" fmla="*/ 264 h 504"/>
              <a:gd name="T8" fmla="*/ 789 w 789"/>
              <a:gd name="T9" fmla="*/ 360 h 504"/>
              <a:gd name="T10" fmla="*/ 757 w 789"/>
              <a:gd name="T11" fmla="*/ 376 h 504"/>
              <a:gd name="T12" fmla="*/ 677 w 789"/>
              <a:gd name="T13" fmla="*/ 384 h 504"/>
              <a:gd name="T14" fmla="*/ 693 w 789"/>
              <a:gd name="T15" fmla="*/ 448 h 504"/>
              <a:gd name="T16" fmla="*/ 549 w 789"/>
              <a:gd name="T17" fmla="*/ 504 h 504"/>
              <a:gd name="T18" fmla="*/ 413 w 789"/>
              <a:gd name="T19" fmla="*/ 480 h 504"/>
              <a:gd name="T20" fmla="*/ 333 w 789"/>
              <a:gd name="T21" fmla="*/ 480 h 504"/>
              <a:gd name="T22" fmla="*/ 253 w 789"/>
              <a:gd name="T23" fmla="*/ 488 h 504"/>
              <a:gd name="T24" fmla="*/ 197 w 789"/>
              <a:gd name="T25" fmla="*/ 480 h 504"/>
              <a:gd name="T26" fmla="*/ 229 w 789"/>
              <a:gd name="T27" fmla="*/ 440 h 504"/>
              <a:gd name="T28" fmla="*/ 413 w 789"/>
              <a:gd name="T29" fmla="*/ 384 h 504"/>
              <a:gd name="T30" fmla="*/ 381 w 789"/>
              <a:gd name="T31" fmla="*/ 328 h 504"/>
              <a:gd name="T32" fmla="*/ 301 w 789"/>
              <a:gd name="T33" fmla="*/ 256 h 504"/>
              <a:gd name="T34" fmla="*/ 413 w 789"/>
              <a:gd name="T35" fmla="*/ 216 h 504"/>
              <a:gd name="T36" fmla="*/ 405 w 789"/>
              <a:gd name="T37" fmla="*/ 168 h 504"/>
              <a:gd name="T38" fmla="*/ 317 w 789"/>
              <a:gd name="T39" fmla="*/ 224 h 504"/>
              <a:gd name="T40" fmla="*/ 117 w 789"/>
              <a:gd name="T41" fmla="*/ 216 h 504"/>
              <a:gd name="T42" fmla="*/ 61 w 789"/>
              <a:gd name="T43" fmla="*/ 208 h 504"/>
              <a:gd name="T44" fmla="*/ 37 w 789"/>
              <a:gd name="T45" fmla="*/ 200 h 504"/>
              <a:gd name="T46" fmla="*/ 13 w 789"/>
              <a:gd name="T47" fmla="*/ 184 h 504"/>
              <a:gd name="T48" fmla="*/ 37 w 789"/>
              <a:gd name="T49" fmla="*/ 112 h 504"/>
              <a:gd name="T50" fmla="*/ 61 w 789"/>
              <a:gd name="T51" fmla="*/ 64 h 504"/>
              <a:gd name="T52" fmla="*/ 109 w 789"/>
              <a:gd name="T53" fmla="*/ 48 h 504"/>
              <a:gd name="T54" fmla="*/ 117 w 789"/>
              <a:gd name="T55" fmla="*/ 24 h 504"/>
              <a:gd name="T56" fmla="*/ 133 w 789"/>
              <a:gd name="T57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89" h="504">
                <a:moveTo>
                  <a:pt x="701" y="0"/>
                </a:moveTo>
                <a:cubicBezTo>
                  <a:pt x="720" y="59"/>
                  <a:pt x="719" y="67"/>
                  <a:pt x="685" y="120"/>
                </a:cubicBezTo>
                <a:cubicBezTo>
                  <a:pt x="694" y="174"/>
                  <a:pt x="708" y="200"/>
                  <a:pt x="677" y="248"/>
                </a:cubicBezTo>
                <a:cubicBezTo>
                  <a:pt x="716" y="274"/>
                  <a:pt x="708" y="251"/>
                  <a:pt x="757" y="264"/>
                </a:cubicBezTo>
                <a:cubicBezTo>
                  <a:pt x="764" y="311"/>
                  <a:pt x="775" y="318"/>
                  <a:pt x="789" y="360"/>
                </a:cubicBezTo>
                <a:cubicBezTo>
                  <a:pt x="778" y="365"/>
                  <a:pt x="768" y="373"/>
                  <a:pt x="757" y="376"/>
                </a:cubicBezTo>
                <a:cubicBezTo>
                  <a:pt x="730" y="381"/>
                  <a:pt x="699" y="369"/>
                  <a:pt x="677" y="384"/>
                </a:cubicBezTo>
                <a:cubicBezTo>
                  <a:pt x="671" y="387"/>
                  <a:pt x="689" y="438"/>
                  <a:pt x="693" y="448"/>
                </a:cubicBezTo>
                <a:cubicBezTo>
                  <a:pt x="663" y="492"/>
                  <a:pt x="598" y="495"/>
                  <a:pt x="549" y="504"/>
                </a:cubicBezTo>
                <a:cubicBezTo>
                  <a:pt x="497" y="498"/>
                  <a:pt x="460" y="495"/>
                  <a:pt x="413" y="480"/>
                </a:cubicBezTo>
                <a:cubicBezTo>
                  <a:pt x="338" y="498"/>
                  <a:pt x="431" y="480"/>
                  <a:pt x="333" y="480"/>
                </a:cubicBezTo>
                <a:cubicBezTo>
                  <a:pt x="306" y="480"/>
                  <a:pt x="279" y="485"/>
                  <a:pt x="253" y="488"/>
                </a:cubicBezTo>
                <a:cubicBezTo>
                  <a:pt x="234" y="485"/>
                  <a:pt x="212" y="490"/>
                  <a:pt x="197" y="480"/>
                </a:cubicBezTo>
                <a:cubicBezTo>
                  <a:pt x="183" y="471"/>
                  <a:pt x="210" y="448"/>
                  <a:pt x="229" y="440"/>
                </a:cubicBezTo>
                <a:cubicBezTo>
                  <a:pt x="290" y="412"/>
                  <a:pt x="345" y="392"/>
                  <a:pt x="413" y="384"/>
                </a:cubicBezTo>
                <a:cubicBezTo>
                  <a:pt x="440" y="342"/>
                  <a:pt x="420" y="341"/>
                  <a:pt x="381" y="328"/>
                </a:cubicBezTo>
                <a:cubicBezTo>
                  <a:pt x="365" y="282"/>
                  <a:pt x="347" y="267"/>
                  <a:pt x="301" y="256"/>
                </a:cubicBezTo>
                <a:cubicBezTo>
                  <a:pt x="334" y="233"/>
                  <a:pt x="373" y="225"/>
                  <a:pt x="413" y="216"/>
                </a:cubicBezTo>
                <a:cubicBezTo>
                  <a:pt x="410" y="200"/>
                  <a:pt x="419" y="175"/>
                  <a:pt x="405" y="168"/>
                </a:cubicBezTo>
                <a:cubicBezTo>
                  <a:pt x="349" y="137"/>
                  <a:pt x="328" y="190"/>
                  <a:pt x="317" y="224"/>
                </a:cubicBezTo>
                <a:cubicBezTo>
                  <a:pt x="208" y="196"/>
                  <a:pt x="274" y="206"/>
                  <a:pt x="117" y="216"/>
                </a:cubicBezTo>
                <a:cubicBezTo>
                  <a:pt x="21" y="247"/>
                  <a:pt x="94" y="241"/>
                  <a:pt x="61" y="208"/>
                </a:cubicBezTo>
                <a:cubicBezTo>
                  <a:pt x="55" y="202"/>
                  <a:pt x="44" y="203"/>
                  <a:pt x="37" y="200"/>
                </a:cubicBezTo>
                <a:cubicBezTo>
                  <a:pt x="28" y="195"/>
                  <a:pt x="21" y="189"/>
                  <a:pt x="13" y="184"/>
                </a:cubicBezTo>
                <a:cubicBezTo>
                  <a:pt x="0" y="147"/>
                  <a:pt x="9" y="139"/>
                  <a:pt x="37" y="112"/>
                </a:cubicBezTo>
                <a:cubicBezTo>
                  <a:pt x="41" y="98"/>
                  <a:pt x="47" y="72"/>
                  <a:pt x="61" y="64"/>
                </a:cubicBezTo>
                <a:cubicBezTo>
                  <a:pt x="75" y="55"/>
                  <a:pt x="109" y="48"/>
                  <a:pt x="109" y="48"/>
                </a:cubicBezTo>
                <a:cubicBezTo>
                  <a:pt x="111" y="40"/>
                  <a:pt x="113" y="31"/>
                  <a:pt x="117" y="24"/>
                </a:cubicBezTo>
                <a:cubicBezTo>
                  <a:pt x="121" y="15"/>
                  <a:pt x="133" y="0"/>
                  <a:pt x="133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1905000" y="177800"/>
            <a:ext cx="5257800" cy="63373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113592" dir="159390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987425" y="3984625"/>
            <a:ext cx="2616200" cy="7286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33CC"/>
                </a:solidFill>
                <a:latin typeface="Comic Sans MS" charset="0"/>
              </a:rPr>
              <a:t>AFRICA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6653213" y="5054600"/>
            <a:ext cx="1673225" cy="5873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33CC"/>
                </a:solidFill>
                <a:latin typeface="Comic Sans MS" charset="0"/>
              </a:rPr>
              <a:t>ARABIA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708025" y="2624138"/>
            <a:ext cx="7981950" cy="1366837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>
                <a:solidFill>
                  <a:srgbClr val="66FFFF"/>
                </a:solidFill>
                <a:latin typeface="Comic Sans MS" charset="0"/>
              </a:rPr>
              <a:t>ROMAN EMPIRE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41</a:t>
            </a:r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6329363" y="4538663"/>
            <a:ext cx="401637" cy="661987"/>
            <a:chOff x="4386" y="3240"/>
            <a:chExt cx="278" cy="473"/>
          </a:xfrm>
        </p:grpSpPr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lang="en-US" sz="16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53275" name="Oval 27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829300" y="3935413"/>
            <a:ext cx="1433513" cy="522287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66CCFF"/>
                </a:solidFill>
                <a:latin typeface="Comic Sans MS" charset="0"/>
              </a:rPr>
              <a:t>ISRAEL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Journey 1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Freeform 6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ROME•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•Syrian Antioch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•Pisidian Antioch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•Ephesus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Athens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105025" y="936625"/>
            <a:ext cx="5957888" cy="1473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900" b="1">
                <a:solidFill>
                  <a:srgbClr val="FFFFFF"/>
                </a:solidFill>
                <a:latin typeface="Comic Sans MS" charset="0"/>
              </a:rPr>
              <a:t>PAUL</a:t>
            </a:r>
            <a:r>
              <a:rPr lang="ja-JP" altLang="en-US" sz="3900" b="1">
                <a:solidFill>
                  <a:srgbClr val="FFFFFF"/>
                </a:solidFill>
                <a:latin typeface="Arial"/>
              </a:rPr>
              <a:t>’</a:t>
            </a:r>
            <a:r>
              <a:rPr lang="en-US" sz="3900" b="1">
                <a:solidFill>
                  <a:srgbClr val="FFFFFF"/>
                </a:solidFill>
                <a:latin typeface="Comic Sans MS" charset="0"/>
              </a:rPr>
              <a:t>S JOURNEYS   …AT A GLANCE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•Macedonia</a:t>
            </a:r>
          </a:p>
        </p:txBody>
      </p:sp>
      <p:grpSp>
        <p:nvGrpSpPr>
          <p:cNvPr id="71699" name="Group 19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AFRICA</a:t>
              </a: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4656" y="1957"/>
              <a:ext cx="1031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ASIA</a:t>
              </a: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33CC"/>
                  </a:solidFill>
                  <a:latin typeface="Comic Sans MS" charset="0"/>
                </a:rPr>
                <a:t>EUROPE</a:t>
              </a: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charset="0"/>
                </a:rPr>
                <a:t>ARABIA</a:t>
              </a:r>
            </a:p>
          </p:txBody>
        </p:sp>
      </p:grpSp>
      <p:sp>
        <p:nvSpPr>
          <p:cNvPr id="49176" name="Freeform 24"/>
          <p:cNvSpPr>
            <a:spLocks/>
          </p:cNvSpPr>
          <p:nvPr/>
        </p:nvSpPr>
        <p:spPr bwMode="auto">
          <a:xfrm>
            <a:off x="5849938" y="3525838"/>
            <a:ext cx="777875" cy="884237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•Jerusalem</a:t>
            </a:r>
          </a:p>
        </p:txBody>
      </p:sp>
      <p:grpSp>
        <p:nvGrpSpPr>
          <p:cNvPr id="49178" name="Group 26"/>
          <p:cNvGrpSpPr>
            <a:grpSpLocks/>
          </p:cNvGrpSpPr>
          <p:nvPr/>
        </p:nvGrpSpPr>
        <p:grpSpPr bwMode="auto">
          <a:xfrm>
            <a:off x="755650" y="4541838"/>
            <a:ext cx="4972050" cy="612775"/>
            <a:chOff x="584" y="3266"/>
            <a:chExt cx="3445" cy="438"/>
          </a:xfrm>
        </p:grpSpPr>
        <p:sp>
          <p:nvSpPr>
            <p:cNvPr id="49179" name="Rectangle 27" descr="10%"/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652" y="3281"/>
              <a:ext cx="3349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pPr algn="ctr" defTabSz="820738">
                <a:defRPr/>
              </a:pPr>
              <a:r>
                <a:rPr lang="en-US" sz="2500" b="1">
                  <a:latin typeface="Comic Sans MS" charset="0"/>
                </a:rPr>
                <a:t>#1.</a:t>
              </a:r>
              <a:r>
                <a:rPr lang="ja-JP" altLang="en-US" sz="2500" b="1">
                  <a:latin typeface="Arial"/>
                </a:rPr>
                <a:t>“</a:t>
              </a:r>
              <a:r>
                <a:rPr lang="en-US" sz="2500" b="1">
                  <a:latin typeface="Comic Sans MS" charset="0"/>
                </a:rPr>
                <a:t>The </a:t>
              </a:r>
              <a:r>
                <a:rPr lang="en-US" sz="2500" b="1" u="sng">
                  <a:solidFill>
                    <a:schemeClr val="hlink"/>
                  </a:solidFill>
                  <a:latin typeface="Comic Sans MS" charset="0"/>
                </a:rPr>
                <a:t>Hook</a:t>
              </a:r>
              <a:r>
                <a:rPr lang="en-US" sz="2500" b="1">
                  <a:latin typeface="Comic Sans MS" charset="0"/>
                </a:rPr>
                <a:t>: A </a:t>
              </a:r>
              <a:r>
                <a:rPr lang="en-US" sz="2500" b="1" u="sng">
                  <a:solidFill>
                    <a:schemeClr val="hlink"/>
                  </a:solidFill>
                  <a:latin typeface="Comic Sans MS" charset="0"/>
                </a:rPr>
                <a:t>Laboratory</a:t>
              </a:r>
              <a:r>
                <a:rPr lang="ja-JP" altLang="en-US" sz="2500" b="1">
                  <a:latin typeface="Arial"/>
                </a:rPr>
                <a:t>”</a:t>
              </a:r>
              <a:endParaRPr lang="en-US" sz="2500" b="1">
                <a:latin typeface="Comic Sans MS" charset="0"/>
              </a:endParaRPr>
            </a:p>
          </p:txBody>
        </p:sp>
      </p:grp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723900" y="4029075"/>
            <a:ext cx="1719263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Comic Sans MS" charset="0"/>
              </a:rPr>
              <a:t>Acts 13-14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665163" y="571500"/>
            <a:ext cx="3946525" cy="5619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500" b="1">
                <a:solidFill>
                  <a:srgbClr val="FFFF00"/>
                </a:solidFill>
                <a:latin typeface="Comic Sans MS" charset="0"/>
              </a:rPr>
              <a:t>STUDY HELP #24</a:t>
            </a:r>
          </a:p>
        </p:txBody>
      </p:sp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6094413" y="3197225"/>
            <a:ext cx="561975" cy="952500"/>
          </a:xfrm>
          <a:prstGeom prst="curvedLeftArrow">
            <a:avLst>
              <a:gd name="adj1" fmla="val 33898"/>
              <a:gd name="adj2" fmla="val 67797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2058" tIns="41029" rIns="82058" bIns="41029" anchor="ctr"/>
          <a:lstStyle/>
          <a:p>
            <a:pPr algn="ctr" defTabSz="820738">
              <a:defRPr/>
            </a:pPr>
            <a:endParaRPr lang="en-US" sz="1800" b="1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 rot="-10399971">
            <a:off x="5322888" y="3338513"/>
            <a:ext cx="430212" cy="954087"/>
          </a:xfrm>
          <a:prstGeom prst="curvedLeftArrow">
            <a:avLst>
              <a:gd name="adj1" fmla="val 44354"/>
              <a:gd name="adj2" fmla="val 88709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6135688" y="4067175"/>
            <a:ext cx="622300" cy="252413"/>
          </a:xfrm>
          <a:prstGeom prst="rightArrow">
            <a:avLst>
              <a:gd name="adj1" fmla="val 50000"/>
              <a:gd name="adj2" fmla="val 6163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8021638" y="6526213"/>
            <a:ext cx="1651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9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8593138" y="6202363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42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8707438" y="6473825"/>
            <a:ext cx="3667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14</a:t>
            </a:r>
          </a:p>
        </p:txBody>
      </p: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750888" y="5287963"/>
            <a:ext cx="6973887" cy="1195387"/>
            <a:chOff x="536" y="3847"/>
            <a:chExt cx="4624" cy="854"/>
          </a:xfrm>
        </p:grpSpPr>
        <p:sp>
          <p:nvSpPr>
            <p:cNvPr id="49191" name="Rectangle 39" descr="10%"/>
            <p:cNvSpPr>
              <a:spLocks noChangeArrowheads="1"/>
            </p:cNvSpPr>
            <p:nvPr/>
          </p:nvSpPr>
          <p:spPr bwMode="auto">
            <a:xfrm>
              <a:off x="536" y="3847"/>
              <a:ext cx="4624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724" y="3879"/>
              <a:ext cx="4383" cy="8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0000"/>
                </a:lnSpc>
                <a:defRPr/>
              </a:pPr>
              <a:r>
                <a:rPr lang="en-US" sz="2500" b="1">
                  <a:latin typeface="Comic Sans MS" charset="0"/>
                </a:rPr>
                <a:t>Significance: Worshipped as </a:t>
              </a:r>
              <a:r>
                <a:rPr lang="en-US" sz="2500" b="1" u="sng">
                  <a:solidFill>
                    <a:schemeClr val="hlink"/>
                  </a:solidFill>
                  <a:latin typeface="Comic Sans MS" charset="0"/>
                </a:rPr>
                <a:t>gods</a:t>
              </a:r>
              <a:r>
                <a:rPr lang="en-US" sz="2500" b="1">
                  <a:latin typeface="Comic Sans MS" charset="0"/>
                </a:rPr>
                <a:t>; did miracles; Paul </a:t>
              </a:r>
              <a:r>
                <a:rPr lang="en-US" sz="2500" b="1" u="sng">
                  <a:solidFill>
                    <a:schemeClr val="hlink"/>
                  </a:solidFill>
                  <a:latin typeface="Comic Sans MS" charset="0"/>
                </a:rPr>
                <a:t>stoned</a:t>
              </a:r>
              <a:r>
                <a:rPr lang="en-US" sz="2500" b="1">
                  <a:latin typeface="Comic Sans MS" charset="0"/>
                </a:rPr>
                <a:t>; difficult work; churches planted; return by same route.</a:t>
              </a:r>
            </a:p>
          </p:txBody>
        </p:sp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844550" y="1398588"/>
            <a:ext cx="3713163" cy="2386012"/>
            <a:chOff x="585" y="999"/>
            <a:chExt cx="2573" cy="1703"/>
          </a:xfrm>
        </p:grpSpPr>
        <p:sp>
          <p:nvSpPr>
            <p:cNvPr id="49194" name="AutoShape 4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900" b="1">
                  <a:solidFill>
                    <a:srgbClr val="FFEA18"/>
                  </a:solidFill>
                  <a:latin typeface="Comic Sans MS" charset="0"/>
                </a:rPr>
                <a:t>A.D.  46-48</a:t>
              </a:r>
            </a:p>
          </p:txBody>
        </p:sp>
      </p:grpSp>
      <p:grpSp>
        <p:nvGrpSpPr>
          <p:cNvPr id="49196" name="Group 44"/>
          <p:cNvGrpSpPr>
            <a:grpSpLocks/>
          </p:cNvGrpSpPr>
          <p:nvPr/>
        </p:nvGrpSpPr>
        <p:grpSpPr bwMode="auto">
          <a:xfrm>
            <a:off x="4965700" y="290513"/>
            <a:ext cx="3784600" cy="2819400"/>
            <a:chOff x="3441" y="207"/>
            <a:chExt cx="2622" cy="2013"/>
          </a:xfrm>
        </p:grpSpPr>
        <p:pic>
          <p:nvPicPr>
            <p:cNvPr id="49197" name="Picture 4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207"/>
              <a:ext cx="2622" cy="196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98" name="Text Box 46"/>
            <p:cNvSpPr txBox="1">
              <a:spLocks noChangeArrowheads="1"/>
            </p:cNvSpPr>
            <p:nvPr/>
          </p:nvSpPr>
          <p:spPr bwMode="auto">
            <a:xfrm>
              <a:off x="3532" y="1933"/>
              <a:ext cx="2283" cy="28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FFEA18"/>
                  </a:solidFill>
                  <a:latin typeface="Comic Sans MS" charset="0"/>
                </a:rPr>
                <a:t>A BEACH ON CYPRUS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  <p:bldP spid="49165" grpId="0" autoUpdateAnimBg="0"/>
      <p:bldP spid="49166" grpId="0" autoUpdateAnimBg="0"/>
      <p:bldP spid="49167" grpId="0" autoUpdateAnimBg="0"/>
      <p:bldP spid="49169" grpId="0" autoUpdateAnimBg="0"/>
      <p:bldP spid="49169" grpId="1" autoUpdateAnimBg="0"/>
      <p:bldP spid="49170" grpId="0" autoUpdateAnimBg="0"/>
      <p:bldP spid="49177" grpId="0" autoUpdateAnimBg="0"/>
      <p:bldP spid="49181" grpId="0" animBg="1" autoUpdateAnimBg="0"/>
      <p:bldP spid="49182" grpId="0" animBg="1" autoUpdateAnimBg="0"/>
      <p:bldP spid="49183" grpId="0" animBg="1" autoUpdateAnimBg="0"/>
      <p:bldP spid="49184" grpId="0" animBg="1"/>
      <p:bldP spid="491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Jerusalem Council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50184" name="Freeform 8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ROME•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•Syrian Antioch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•Pisidian Antioch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•Ephesus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Athens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•Macedonia</a:t>
            </a:r>
          </a:p>
        </p:txBody>
      </p:sp>
      <p:pic>
        <p:nvPicPr>
          <p:cNvPr id="50194" name="Picture 18"/>
          <p:cNvPicPr>
            <a:picLocks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2497138"/>
            <a:ext cx="2693988" cy="18081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995738" y="2563813"/>
            <a:ext cx="2293937" cy="1651000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FFEA18"/>
                </a:solidFill>
                <a:latin typeface="Comic Sans MS" charset="0"/>
              </a:rPr>
              <a:t>GRACE ONLY!</a:t>
            </a:r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6342063" y="4511675"/>
            <a:ext cx="611187" cy="579438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105025" y="936625"/>
            <a:ext cx="5957888" cy="1473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900" b="1">
                <a:solidFill>
                  <a:srgbClr val="F8FFF8"/>
                </a:solidFill>
                <a:latin typeface="Comic Sans MS" charset="0"/>
              </a:rPr>
              <a:t>PAUL</a:t>
            </a:r>
            <a:r>
              <a:rPr lang="ja-JP" altLang="en-US" sz="3900" b="1">
                <a:solidFill>
                  <a:srgbClr val="F8FFF8"/>
                </a:solidFill>
                <a:latin typeface="Arial"/>
              </a:rPr>
              <a:t>’</a:t>
            </a:r>
            <a:r>
              <a:rPr lang="en-US" sz="3900" b="1">
                <a:solidFill>
                  <a:srgbClr val="F8FFF8"/>
                </a:solidFill>
                <a:latin typeface="Comic Sans MS" charset="0"/>
              </a:rPr>
              <a:t>S JOURNEYS   …AT A GLANCE</a:t>
            </a:r>
          </a:p>
        </p:txBody>
      </p:sp>
      <p:sp>
        <p:nvSpPr>
          <p:cNvPr id="50198" name="Freeform 22"/>
          <p:cNvSpPr>
            <a:spLocks/>
          </p:cNvSpPr>
          <p:nvPr/>
        </p:nvSpPr>
        <p:spPr bwMode="auto">
          <a:xfrm>
            <a:off x="6611938" y="4268788"/>
            <a:ext cx="79375" cy="533400"/>
          </a:xfrm>
          <a:custGeom>
            <a:avLst/>
            <a:gdLst>
              <a:gd name="T0" fmla="*/ 19 w 56"/>
              <a:gd name="T1" fmla="*/ 381 h 381"/>
              <a:gd name="T2" fmla="*/ 38 w 56"/>
              <a:gd name="T3" fmla="*/ 257 h 381"/>
              <a:gd name="T4" fmla="*/ 19 w 56"/>
              <a:gd name="T5" fmla="*/ 86 h 381"/>
              <a:gd name="T6" fmla="*/ 0 w 56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3751" name="Group 23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AFRICA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4656" y="1957"/>
              <a:ext cx="1031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ASIA</a:t>
              </a:r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33CC"/>
                  </a:solidFill>
                  <a:latin typeface="Comic Sans MS" charset="0"/>
                </a:rPr>
                <a:t>EUROPE</a:t>
              </a: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charset="0"/>
                </a:rPr>
                <a:t>ARABIA</a:t>
              </a:r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755650" y="5387975"/>
            <a:ext cx="6030913" cy="1196975"/>
            <a:chOff x="575" y="3847"/>
            <a:chExt cx="4179" cy="854"/>
          </a:xfrm>
        </p:grpSpPr>
        <p:sp>
          <p:nvSpPr>
            <p:cNvPr id="50205" name="Rectangle 29" descr="10%"/>
            <p:cNvSpPr>
              <a:spLocks noChangeArrowheads="1"/>
            </p:cNvSpPr>
            <p:nvPr/>
          </p:nvSpPr>
          <p:spPr bwMode="auto">
            <a:xfrm>
              <a:off x="575" y="3847"/>
              <a:ext cx="3740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206" name="Text Box 30"/>
            <p:cNvSpPr txBox="1">
              <a:spLocks noChangeArrowheads="1"/>
            </p:cNvSpPr>
            <p:nvPr/>
          </p:nvSpPr>
          <p:spPr bwMode="auto">
            <a:xfrm>
              <a:off x="718" y="3951"/>
              <a:ext cx="4036" cy="6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2900" b="1">
                  <a:latin typeface="Comic Sans MS" charset="0"/>
                </a:rPr>
                <a:t>The issue was permanently settled: </a:t>
              </a:r>
              <a:r>
                <a:rPr lang="en-US" sz="2900" b="1" u="sng">
                  <a:solidFill>
                    <a:schemeClr val="hlink"/>
                  </a:solidFill>
                  <a:latin typeface="Comic Sans MS" charset="0"/>
                </a:rPr>
                <a:t>GRACE</a:t>
              </a:r>
              <a:r>
                <a:rPr lang="en-US" sz="2900" b="1" u="sng">
                  <a:latin typeface="Comic Sans MS" charset="0"/>
                </a:rPr>
                <a:t>,</a:t>
              </a:r>
              <a:r>
                <a:rPr lang="en-US" sz="2900" b="1">
                  <a:latin typeface="Comic Sans MS" charset="0"/>
                </a:rPr>
                <a:t> not </a:t>
              </a:r>
              <a:r>
                <a:rPr lang="en-US" sz="2900" b="1" u="sng">
                  <a:solidFill>
                    <a:schemeClr val="hlink"/>
                  </a:solidFill>
                  <a:latin typeface="Comic Sans MS" charset="0"/>
                </a:rPr>
                <a:t>LAW</a:t>
              </a:r>
              <a:r>
                <a:rPr lang="en-US" sz="2900" b="1">
                  <a:latin typeface="Comic Sans MS" charset="0"/>
                </a:rPr>
                <a:t>!</a:t>
              </a:r>
            </a:p>
          </p:txBody>
        </p:sp>
      </p:grp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719138" y="3994150"/>
            <a:ext cx="1717675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Comic Sans MS" charset="0"/>
              </a:rPr>
              <a:t>Acts 15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•Jerusalem</a:t>
            </a:r>
          </a:p>
        </p:txBody>
      </p: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749300" y="4541838"/>
            <a:ext cx="5008563" cy="614362"/>
            <a:chOff x="1433" y="3232"/>
            <a:chExt cx="3470" cy="438"/>
          </a:xfrm>
        </p:grpSpPr>
        <p:sp>
          <p:nvSpPr>
            <p:cNvPr id="50210" name="Rectangle 34" descr="10%"/>
            <p:cNvSpPr>
              <a:spLocks noChangeArrowheads="1"/>
            </p:cNvSpPr>
            <p:nvPr/>
          </p:nvSpPr>
          <p:spPr bwMode="auto">
            <a:xfrm>
              <a:off x="1433" y="3232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211" name="Rectangle 35"/>
            <p:cNvSpPr>
              <a:spLocks noChangeArrowheads="1"/>
            </p:cNvSpPr>
            <p:nvPr/>
          </p:nvSpPr>
          <p:spPr bwMode="auto">
            <a:xfrm>
              <a:off x="1517" y="3280"/>
              <a:ext cx="3386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pPr algn="ctr" defTabSz="820738">
                <a:defRPr/>
              </a:pPr>
              <a:r>
                <a:rPr lang="en-US" sz="2500" b="1">
                  <a:latin typeface="Comic Sans MS" charset="0"/>
                </a:rPr>
                <a:t>1(--)2</a:t>
              </a:r>
              <a:r>
                <a:rPr lang="ja-JP" altLang="en-US" sz="2500" b="1">
                  <a:latin typeface="Arial"/>
                </a:rPr>
                <a:t>“</a:t>
              </a:r>
              <a:r>
                <a:rPr lang="en-US" sz="2500" b="1">
                  <a:latin typeface="Comic Sans MS" charset="0"/>
                </a:rPr>
                <a:t>The Jerusalem Council</a:t>
              </a:r>
              <a:r>
                <a:rPr lang="ja-JP" altLang="en-US" sz="2500" b="1">
                  <a:latin typeface="Arial"/>
                </a:rPr>
                <a:t>”</a:t>
              </a:r>
              <a:endParaRPr lang="en-US" sz="2500" b="1">
                <a:latin typeface="Comic Sans MS" charset="0"/>
              </a:endParaRPr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>
            <a:off x="760413" y="1092200"/>
            <a:ext cx="2363787" cy="2101850"/>
            <a:chOff x="527" y="780"/>
            <a:chExt cx="1500" cy="1500"/>
          </a:xfrm>
        </p:grpSpPr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527" y="780"/>
              <a:ext cx="1500" cy="1500"/>
            </a:xfrm>
            <a:prstGeom prst="rect">
              <a:avLst/>
            </a:prstGeom>
            <a:solidFill>
              <a:srgbClr val="0D0D0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0161" dir="4293903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214" name="Text Box 38"/>
            <p:cNvSpPr txBox="1">
              <a:spLocks noChangeArrowheads="1"/>
            </p:cNvSpPr>
            <p:nvPr/>
          </p:nvSpPr>
          <p:spPr bwMode="auto">
            <a:xfrm>
              <a:off x="543" y="798"/>
              <a:ext cx="1484" cy="1269"/>
            </a:xfrm>
            <a:prstGeom prst="rect">
              <a:avLst/>
            </a:prstGeom>
            <a:solidFill>
              <a:srgbClr val="0D0D0D"/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Comic Sans MS" charset="0"/>
                </a:rPr>
                <a:t>Acts 15:1: Must a Gentile become a Jew, and accept his laws and ceremonies, before he can become a Christian?</a:t>
              </a:r>
            </a:p>
          </p:txBody>
        </p:sp>
      </p:grpSp>
      <p:sp>
        <p:nvSpPr>
          <p:cNvPr id="50215" name="AutoShape 39"/>
          <p:cNvSpPr>
            <a:spLocks noChangeArrowheads="1"/>
          </p:cNvSpPr>
          <p:nvPr/>
        </p:nvSpPr>
        <p:spPr bwMode="auto">
          <a:xfrm rot="-898961">
            <a:off x="7342188" y="3946525"/>
            <a:ext cx="527050" cy="719138"/>
          </a:xfrm>
          <a:prstGeom prst="upArrow">
            <a:avLst>
              <a:gd name="adj1" fmla="val 50000"/>
              <a:gd name="adj2" fmla="val 34111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16" name="AutoShape 40"/>
          <p:cNvSpPr>
            <a:spLocks noChangeArrowheads="1"/>
          </p:cNvSpPr>
          <p:nvPr/>
        </p:nvSpPr>
        <p:spPr bwMode="auto">
          <a:xfrm rot="-11496336">
            <a:off x="6840538" y="4121150"/>
            <a:ext cx="527050" cy="719138"/>
          </a:xfrm>
          <a:prstGeom prst="upArrow">
            <a:avLst>
              <a:gd name="adj1" fmla="val 50000"/>
              <a:gd name="adj2" fmla="val 34111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8021638" y="6526213"/>
            <a:ext cx="1651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9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8621713" y="6240463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43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  <p:sp>
        <p:nvSpPr>
          <p:cNvPr id="50221" name="AutoShape 45"/>
          <p:cNvSpPr>
            <a:spLocks noChangeArrowheads="1"/>
          </p:cNvSpPr>
          <p:nvPr/>
        </p:nvSpPr>
        <p:spPr bwMode="auto">
          <a:xfrm flipH="1">
            <a:off x="5016500" y="188913"/>
            <a:ext cx="3548063" cy="14049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4429125" y="295275"/>
            <a:ext cx="4637088" cy="11271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900" b="1">
                <a:solidFill>
                  <a:srgbClr val="FFEA18"/>
                </a:solidFill>
                <a:latin typeface="Comic Sans MS" charset="0"/>
              </a:rPr>
              <a:t>A.D.49</a:t>
            </a:r>
          </a:p>
        </p:txBody>
      </p:sp>
      <p:sp>
        <p:nvSpPr>
          <p:cNvPr id="50223" name="AutoShape 47"/>
          <p:cNvSpPr>
            <a:spLocks noChangeArrowheads="1"/>
          </p:cNvSpPr>
          <p:nvPr/>
        </p:nvSpPr>
        <p:spPr bwMode="auto">
          <a:xfrm>
            <a:off x="1187450" y="4365625"/>
            <a:ext cx="495300" cy="823913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5" grpId="0" autoUpdateAnimBg="0"/>
      <p:bldP spid="50196" grpId="0" animBg="1"/>
      <p:bldP spid="50207" grpId="0" animBg="1" autoUpdateAnimBg="0"/>
      <p:bldP spid="50215" grpId="0" animBg="1"/>
      <p:bldP spid="50216" grpId="0" animBg="1"/>
      <p:bldP spid="50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Journey 2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ROME•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•Syrian Antioch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•Pisidian Antioch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•Ephesus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Athens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•Macedonia</a:t>
            </a:r>
          </a:p>
        </p:txBody>
      </p:sp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AFRICA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4656" y="1957"/>
              <a:ext cx="1031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ASIA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33CC"/>
                  </a:solidFill>
                  <a:latin typeface="Comic Sans MS" charset="0"/>
                </a:rPr>
                <a:t>EUROPE</a:t>
              </a: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charset="0"/>
                </a:rPr>
                <a:t>ARABIA</a:t>
              </a:r>
            </a:p>
          </p:txBody>
        </p:sp>
      </p:grp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•Jerusalem</a:t>
            </a:r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4686300" y="3416300"/>
            <a:ext cx="1985963" cy="1530350"/>
          </a:xfrm>
          <a:custGeom>
            <a:avLst/>
            <a:gdLst>
              <a:gd name="T0" fmla="*/ 1331 w 1376"/>
              <a:gd name="T1" fmla="*/ 1093 h 1093"/>
              <a:gd name="T2" fmla="*/ 1343 w 1376"/>
              <a:gd name="T3" fmla="*/ 969 h 1093"/>
              <a:gd name="T4" fmla="*/ 1365 w 1376"/>
              <a:gd name="T5" fmla="*/ 833 h 1093"/>
              <a:gd name="T6" fmla="*/ 1354 w 1376"/>
              <a:gd name="T7" fmla="*/ 788 h 1093"/>
              <a:gd name="T8" fmla="*/ 1320 w 1376"/>
              <a:gd name="T9" fmla="*/ 777 h 1093"/>
              <a:gd name="T10" fmla="*/ 1309 w 1376"/>
              <a:gd name="T11" fmla="*/ 743 h 1093"/>
              <a:gd name="T12" fmla="*/ 1343 w 1376"/>
              <a:gd name="T13" fmla="*/ 586 h 1093"/>
              <a:gd name="T14" fmla="*/ 1331 w 1376"/>
              <a:gd name="T15" fmla="*/ 462 h 1093"/>
              <a:gd name="T16" fmla="*/ 1275 w 1376"/>
              <a:gd name="T17" fmla="*/ 416 h 1093"/>
              <a:gd name="T18" fmla="*/ 993 w 1376"/>
              <a:gd name="T19" fmla="*/ 405 h 1093"/>
              <a:gd name="T20" fmla="*/ 870 w 1376"/>
              <a:gd name="T21" fmla="*/ 360 h 1093"/>
              <a:gd name="T22" fmla="*/ 813 w 1376"/>
              <a:gd name="T23" fmla="*/ 315 h 1093"/>
              <a:gd name="T24" fmla="*/ 757 w 1376"/>
              <a:gd name="T25" fmla="*/ 270 h 1093"/>
              <a:gd name="T26" fmla="*/ 644 w 1376"/>
              <a:gd name="T27" fmla="*/ 225 h 1093"/>
              <a:gd name="T28" fmla="*/ 554 w 1376"/>
              <a:gd name="T29" fmla="*/ 124 h 1093"/>
              <a:gd name="T30" fmla="*/ 408 w 1376"/>
              <a:gd name="T31" fmla="*/ 56 h 1093"/>
              <a:gd name="T32" fmla="*/ 340 w 1376"/>
              <a:gd name="T33" fmla="*/ 22 h 1093"/>
              <a:gd name="T34" fmla="*/ 227 w 1376"/>
              <a:gd name="T35" fmla="*/ 0 h 1093"/>
              <a:gd name="T36" fmla="*/ 70 w 1376"/>
              <a:gd name="T37" fmla="*/ 33 h 1093"/>
              <a:gd name="T38" fmla="*/ 58 w 1376"/>
              <a:gd name="T39" fmla="*/ 225 h 1093"/>
              <a:gd name="T40" fmla="*/ 70 w 1376"/>
              <a:gd name="T41" fmla="*/ 259 h 1093"/>
              <a:gd name="T42" fmla="*/ 137 w 1376"/>
              <a:gd name="T43" fmla="*/ 281 h 1093"/>
              <a:gd name="T44" fmla="*/ 137 w 1376"/>
              <a:gd name="T45" fmla="*/ 394 h 1093"/>
              <a:gd name="T46" fmla="*/ 126 w 1376"/>
              <a:gd name="T47" fmla="*/ 484 h 1093"/>
              <a:gd name="T48" fmla="*/ 194 w 1376"/>
              <a:gd name="T49" fmla="*/ 507 h 1093"/>
              <a:gd name="T50" fmla="*/ 239 w 1376"/>
              <a:gd name="T51" fmla="*/ 574 h 1093"/>
              <a:gd name="T52" fmla="*/ 577 w 1376"/>
              <a:gd name="T53" fmla="*/ 687 h 1093"/>
              <a:gd name="T54" fmla="*/ 712 w 1376"/>
              <a:gd name="T55" fmla="*/ 721 h 1093"/>
              <a:gd name="T56" fmla="*/ 858 w 1376"/>
              <a:gd name="T57" fmla="*/ 833 h 1093"/>
              <a:gd name="T58" fmla="*/ 892 w 1376"/>
              <a:gd name="T59" fmla="*/ 856 h 1093"/>
              <a:gd name="T60" fmla="*/ 926 w 1376"/>
              <a:gd name="T61" fmla="*/ 867 h 1093"/>
              <a:gd name="T62" fmla="*/ 1027 w 1376"/>
              <a:gd name="T63" fmla="*/ 924 h 1093"/>
              <a:gd name="T64" fmla="*/ 1162 w 1376"/>
              <a:gd name="T65" fmla="*/ 991 h 1093"/>
              <a:gd name="T66" fmla="*/ 1264 w 1376"/>
              <a:gd name="T67" fmla="*/ 10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746125" y="5475288"/>
            <a:ext cx="6567488" cy="1260475"/>
            <a:chOff x="575" y="3847"/>
            <a:chExt cx="4551" cy="899"/>
          </a:xfrm>
        </p:grpSpPr>
        <p:sp>
          <p:nvSpPr>
            <p:cNvPr id="27673" name="Rectangle 25" descr="10%"/>
            <p:cNvSpPr>
              <a:spLocks noChangeArrowheads="1"/>
            </p:cNvSpPr>
            <p:nvPr/>
          </p:nvSpPr>
          <p:spPr bwMode="auto">
            <a:xfrm>
              <a:off x="575" y="3847"/>
              <a:ext cx="4528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692" y="3855"/>
              <a:ext cx="443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 defTabSz="820738">
                <a:defRPr/>
              </a:pPr>
              <a:r>
                <a:rPr lang="en-US" sz="2200" b="1">
                  <a:latin typeface="Comic Sans MS" charset="0"/>
                </a:rPr>
                <a:t>Significance: many church plantings; call to </a:t>
              </a:r>
              <a:r>
                <a:rPr lang="en-US" sz="2200" b="1" u="sng">
                  <a:solidFill>
                    <a:schemeClr val="hlink"/>
                  </a:solidFill>
                  <a:latin typeface="Comic Sans MS" charset="0"/>
                </a:rPr>
                <a:t>Macedonia</a:t>
              </a:r>
              <a:r>
                <a:rPr lang="en-US" sz="2200" b="1">
                  <a:latin typeface="Comic Sans MS" charset="0"/>
                </a:rPr>
                <a:t>,on to Athens, the </a:t>
              </a:r>
              <a:r>
                <a:rPr lang="ja-JP" altLang="en-US" sz="2200" b="1">
                  <a:latin typeface="Arial"/>
                </a:rPr>
                <a:t>“</a:t>
              </a:r>
              <a:r>
                <a:rPr lang="en-US" sz="2200" b="1">
                  <a:latin typeface="Comic Sans MS" charset="0"/>
                </a:rPr>
                <a:t>unknown god</a:t>
              </a:r>
              <a:r>
                <a:rPr lang="ja-JP" altLang="en-US" sz="2200" b="1">
                  <a:latin typeface="Arial"/>
                </a:rPr>
                <a:t>”</a:t>
              </a:r>
              <a:r>
                <a:rPr lang="en-US" sz="2200" b="1">
                  <a:latin typeface="Comic Sans MS" charset="0"/>
                </a:rPr>
                <a:t>; Mars Hill; lengthy </a:t>
              </a:r>
              <a:r>
                <a:rPr lang="en-US" sz="2200" b="1" u="sng">
                  <a:solidFill>
                    <a:schemeClr val="hlink"/>
                  </a:solidFill>
                  <a:latin typeface="Comic Sans MS" charset="0"/>
                </a:rPr>
                <a:t>Corinthian</a:t>
              </a:r>
              <a:r>
                <a:rPr lang="en-US" sz="2200" b="1">
                  <a:latin typeface="Comic Sans MS" charset="0"/>
                </a:rPr>
                <a:t> stay.</a:t>
              </a:r>
            </a:p>
          </p:txBody>
        </p:sp>
      </p:grpSp>
      <p:grpSp>
        <p:nvGrpSpPr>
          <p:cNvPr id="27675" name="Group 27"/>
          <p:cNvGrpSpPr>
            <a:grpSpLocks/>
          </p:cNvGrpSpPr>
          <p:nvPr/>
        </p:nvGrpSpPr>
        <p:grpSpPr bwMode="auto">
          <a:xfrm>
            <a:off x="746125" y="4708525"/>
            <a:ext cx="5194300" cy="612775"/>
            <a:chOff x="584" y="3266"/>
            <a:chExt cx="3599" cy="438"/>
          </a:xfrm>
        </p:grpSpPr>
        <p:sp>
          <p:nvSpPr>
            <p:cNvPr id="27676" name="Rectangle 28" descr="10%"/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614" y="3275"/>
              <a:ext cx="3569" cy="4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900" b="1">
                  <a:latin typeface="Comic Sans MS" charset="0"/>
                </a:rPr>
                <a:t>2. </a:t>
              </a:r>
              <a:r>
                <a:rPr lang="ja-JP" altLang="en-US" sz="2900" b="1">
                  <a:latin typeface="Arial"/>
                </a:rPr>
                <a:t>“</a:t>
              </a:r>
              <a:r>
                <a:rPr lang="en-US" sz="2900" b="1">
                  <a:latin typeface="Comic Sans MS" charset="0"/>
                </a:rPr>
                <a:t>The </a:t>
              </a:r>
              <a:r>
                <a:rPr lang="en-US" sz="2900" b="1" u="sng">
                  <a:solidFill>
                    <a:schemeClr val="hlink"/>
                  </a:solidFill>
                  <a:latin typeface="Comic Sans MS" charset="0"/>
                </a:rPr>
                <a:t>European</a:t>
              </a:r>
              <a:r>
                <a:rPr lang="en-US" sz="2900" b="1">
                  <a:latin typeface="Comic Sans MS" charset="0"/>
                </a:rPr>
                <a:t> Thrust</a:t>
              </a:r>
              <a:r>
                <a:rPr lang="ja-JP" altLang="en-US" sz="2900" b="1">
                  <a:latin typeface="Arial"/>
                </a:rPr>
                <a:t>”</a:t>
              </a:r>
              <a:endParaRPr lang="en-US" sz="2900" b="1">
                <a:latin typeface="Comic Sans MS" charset="0"/>
              </a:endParaRPr>
            </a:p>
          </p:txBody>
        </p:sp>
      </p:grp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06438" y="4187825"/>
            <a:ext cx="1717675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Comic Sans MS" charset="0"/>
              </a:rPr>
              <a:t>Acts 15-18</a:t>
            </a:r>
          </a:p>
        </p:txBody>
      </p:sp>
      <p:sp>
        <p:nvSpPr>
          <p:cNvPr id="27679" name="AutoShape 31"/>
          <p:cNvSpPr>
            <a:spLocks noChangeArrowheads="1"/>
          </p:cNvSpPr>
          <p:nvPr/>
        </p:nvSpPr>
        <p:spPr bwMode="auto">
          <a:xfrm rot="5381696">
            <a:off x="6580188" y="3949700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 rot="1195348">
            <a:off x="5438775" y="3302000"/>
            <a:ext cx="628650" cy="40005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 rot="-6433995">
            <a:off x="4798218" y="3771107"/>
            <a:ext cx="608013" cy="412750"/>
          </a:xfrm>
          <a:prstGeom prst="leftArrow">
            <a:avLst>
              <a:gd name="adj1" fmla="val 50000"/>
              <a:gd name="adj2" fmla="val 36827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 rot="-9981996">
            <a:off x="5048250" y="4443413"/>
            <a:ext cx="627063" cy="400050"/>
          </a:xfrm>
          <a:prstGeom prst="leftArrow">
            <a:avLst>
              <a:gd name="adj1" fmla="val 50000"/>
              <a:gd name="adj2" fmla="val 39187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6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38" y="682625"/>
            <a:ext cx="3127375" cy="2276475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8547100" y="6207125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7935913" y="6524625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44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844550" y="1398588"/>
            <a:ext cx="3713163" cy="2386012"/>
            <a:chOff x="585" y="999"/>
            <a:chExt cx="2573" cy="1703"/>
          </a:xfrm>
        </p:grpSpPr>
        <p:sp>
          <p:nvSpPr>
            <p:cNvPr id="27690" name="AutoShape 4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900" b="1">
                  <a:solidFill>
                    <a:srgbClr val="FFEA18"/>
                  </a:solidFill>
                  <a:latin typeface="Comic Sans MS" charset="0"/>
                </a:rPr>
                <a:t>A.D.  49-52</a:t>
              </a:r>
            </a:p>
          </p:txBody>
        </p:sp>
      </p:grp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5059363" y="1390650"/>
            <a:ext cx="2894012" cy="10096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93" name="AutoShape 45"/>
          <p:cNvSpPr>
            <a:spLocks noChangeArrowheads="1"/>
          </p:cNvSpPr>
          <p:nvPr/>
        </p:nvSpPr>
        <p:spPr bwMode="auto">
          <a:xfrm rot="-9981996">
            <a:off x="5824538" y="4675188"/>
            <a:ext cx="628650" cy="401637"/>
          </a:xfrm>
          <a:prstGeom prst="leftArrow">
            <a:avLst>
              <a:gd name="adj1" fmla="val 50000"/>
              <a:gd name="adj2" fmla="val 39130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8" grpId="0" animBg="1" autoUpdateAnimBg="0"/>
      <p:bldP spid="27679" grpId="0" animBg="1"/>
      <p:bldP spid="27680" grpId="0" animBg="1"/>
      <p:bldP spid="27681" grpId="0" animBg="1"/>
      <p:bldP spid="27682" grpId="0" animBg="1"/>
      <p:bldP spid="27692" grpId="0" animBg="1"/>
      <p:bldP spid="276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Journey 3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88" y="4763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6564313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927975" y="6530975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ROME•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•Syrian Antioch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•Pisidian Antioch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Athens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•Macedonia</a:t>
            </a:r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4735513" y="3168650"/>
            <a:ext cx="1955800" cy="1338263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AFRICA</a:t>
              </a: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4656" y="1957"/>
              <a:ext cx="1031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ASIA</a:t>
              </a: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33CC"/>
                  </a:solidFill>
                  <a:latin typeface="Comic Sans MS" charset="0"/>
                </a:rPr>
                <a:t>EUROPE</a:t>
              </a: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charset="0"/>
                </a:rPr>
                <a:t>ARABIA</a:t>
              </a:r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758825" y="5387975"/>
            <a:ext cx="7851775" cy="1196975"/>
            <a:chOff x="518" y="3847"/>
            <a:chExt cx="5334" cy="854"/>
          </a:xfrm>
        </p:grpSpPr>
        <p:sp>
          <p:nvSpPr>
            <p:cNvPr id="28695" name="Rectangle 23" descr="10%"/>
            <p:cNvSpPr>
              <a:spLocks noChangeArrowheads="1"/>
            </p:cNvSpPr>
            <p:nvPr/>
          </p:nvSpPr>
          <p:spPr bwMode="auto">
            <a:xfrm>
              <a:off x="518" y="3847"/>
              <a:ext cx="5261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588" y="3918"/>
              <a:ext cx="5264" cy="7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5000"/>
                </a:lnSpc>
                <a:defRPr/>
              </a:pPr>
              <a:r>
                <a:rPr lang="en-US" sz="2200" b="1">
                  <a:latin typeface="Comic Sans MS" charset="0"/>
                </a:rPr>
                <a:t>Significance: extended time at the church in </a:t>
              </a:r>
              <a:r>
                <a:rPr lang="en-US" sz="2200" b="1" u="sng">
                  <a:solidFill>
                    <a:schemeClr val="hlink"/>
                  </a:solidFill>
                  <a:latin typeface="Comic Sans MS" charset="0"/>
                </a:rPr>
                <a:t>Ephesus</a:t>
              </a:r>
              <a:r>
                <a:rPr lang="en-US" sz="2200" b="1">
                  <a:latin typeface="Comic Sans MS" charset="0"/>
                </a:rPr>
                <a:t>; young man raised from the dead; important letters written; riot with Ephesian artisans at </a:t>
              </a:r>
              <a:r>
                <a:rPr lang="en-US" sz="2200" b="1" u="sng">
                  <a:solidFill>
                    <a:schemeClr val="hlink"/>
                  </a:solidFill>
                  <a:latin typeface="Comic Sans MS" charset="0"/>
                </a:rPr>
                <a:t>amphitheatre</a:t>
              </a:r>
              <a:r>
                <a:rPr lang="en-US" sz="2200" b="1">
                  <a:latin typeface="Comic Sans MS" charset="0"/>
                </a:rPr>
                <a:t>.</a:t>
              </a:r>
            </a:p>
          </p:txBody>
        </p:sp>
      </p:grp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•Jerusalem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30250" y="4054475"/>
            <a:ext cx="1719263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Comic Sans MS" charset="0"/>
              </a:rPr>
              <a:t>Acts 18-21</a:t>
            </a:r>
          </a:p>
        </p:txBody>
      </p: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517525" y="4564063"/>
            <a:ext cx="4657725" cy="612775"/>
            <a:chOff x="422" y="3266"/>
            <a:chExt cx="3227" cy="438"/>
          </a:xfrm>
        </p:grpSpPr>
        <p:sp>
          <p:nvSpPr>
            <p:cNvPr id="28700" name="Rectangle 28" descr="10%"/>
            <p:cNvSpPr>
              <a:spLocks noChangeArrowheads="1"/>
            </p:cNvSpPr>
            <p:nvPr/>
          </p:nvSpPr>
          <p:spPr bwMode="auto">
            <a:xfrm>
              <a:off x="584" y="3266"/>
              <a:ext cx="2950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422" y="3267"/>
              <a:ext cx="3227" cy="4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900" b="1">
                  <a:latin typeface="Comic Sans MS" charset="0"/>
                </a:rPr>
                <a:t>3.</a:t>
              </a:r>
              <a:r>
                <a:rPr lang="ja-JP" altLang="en-US" sz="2900" b="1">
                  <a:latin typeface="Arial"/>
                </a:rPr>
                <a:t>“</a:t>
              </a:r>
              <a:r>
                <a:rPr lang="en-US" sz="2900" b="1">
                  <a:latin typeface="Comic Sans MS" charset="0"/>
                </a:rPr>
                <a:t>The </a:t>
              </a:r>
              <a:r>
                <a:rPr lang="en-US" sz="2900" b="1" i="1" u="sng">
                  <a:solidFill>
                    <a:schemeClr val="hlink"/>
                  </a:solidFill>
                  <a:latin typeface="Comic Sans MS" charset="0"/>
                </a:rPr>
                <a:t>Asian</a:t>
              </a:r>
              <a:r>
                <a:rPr lang="en-US" sz="2900" b="1">
                  <a:latin typeface="Comic Sans MS" charset="0"/>
                </a:rPr>
                <a:t> Thrust</a:t>
              </a:r>
              <a:r>
                <a:rPr lang="ja-JP" altLang="en-US" sz="2900" b="1">
                  <a:latin typeface="Arial"/>
                </a:rPr>
                <a:t>”</a:t>
              </a:r>
              <a:endParaRPr lang="en-US" sz="2900" b="1">
                <a:latin typeface="Comic Sans MS" charset="0"/>
              </a:endParaRPr>
            </a:p>
          </p:txBody>
        </p:sp>
      </p:grpSp>
      <p:sp>
        <p:nvSpPr>
          <p:cNvPr id="28702" name="AutoShape 30"/>
          <p:cNvSpPr>
            <a:spLocks noChangeArrowheads="1"/>
          </p:cNvSpPr>
          <p:nvPr/>
        </p:nvSpPr>
        <p:spPr bwMode="auto">
          <a:xfrm rot="5381696">
            <a:off x="6608763" y="3963988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 rot="1195348">
            <a:off x="5468938" y="3316288"/>
            <a:ext cx="627062" cy="400050"/>
          </a:xfrm>
          <a:prstGeom prst="leftArrow">
            <a:avLst>
              <a:gd name="adj1" fmla="val 50000"/>
              <a:gd name="adj2" fmla="val 391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 rot="-6433995">
            <a:off x="4306888" y="3444875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 rot="-15667628">
            <a:off x="4800600" y="3727450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 rot="-10007911">
            <a:off x="5521325" y="4362450"/>
            <a:ext cx="628650" cy="40005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•Ephesus</a:t>
            </a:r>
          </a:p>
        </p:txBody>
      </p:sp>
      <p:grpSp>
        <p:nvGrpSpPr>
          <p:cNvPr id="28708" name="Group 36"/>
          <p:cNvGrpSpPr>
            <a:grpSpLocks/>
          </p:cNvGrpSpPr>
          <p:nvPr/>
        </p:nvGrpSpPr>
        <p:grpSpPr bwMode="auto">
          <a:xfrm>
            <a:off x="3932238" y="192088"/>
            <a:ext cx="4968875" cy="2795587"/>
            <a:chOff x="2725" y="137"/>
            <a:chExt cx="3443" cy="1996"/>
          </a:xfrm>
        </p:grpSpPr>
        <p:pic>
          <p:nvPicPr>
            <p:cNvPr id="28709" name="Picture 3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137"/>
              <a:ext cx="3443" cy="1996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710" name="Text Box 38"/>
            <p:cNvSpPr txBox="1">
              <a:spLocks noChangeArrowheads="1"/>
            </p:cNvSpPr>
            <p:nvPr/>
          </p:nvSpPr>
          <p:spPr bwMode="auto">
            <a:xfrm>
              <a:off x="2768" y="1807"/>
              <a:ext cx="2661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FFEA18"/>
                  </a:solidFill>
                  <a:latin typeface="Comic Sans MS" charset="0"/>
                </a:rPr>
                <a:t>ANCIENT EPHESUS</a:t>
              </a:r>
            </a:p>
          </p:txBody>
        </p:sp>
      </p:grp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8610600" y="6202363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45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4171950" y="588963"/>
            <a:ext cx="3325813" cy="13065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844550" y="1398588"/>
            <a:ext cx="3713163" cy="2386012"/>
            <a:chOff x="585" y="999"/>
            <a:chExt cx="2573" cy="1703"/>
          </a:xfrm>
        </p:grpSpPr>
        <p:sp>
          <p:nvSpPr>
            <p:cNvPr id="28717" name="AutoShape 45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18" name="Text Box 46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900" b="1">
                  <a:solidFill>
                    <a:srgbClr val="FFEA18"/>
                  </a:solidFill>
                  <a:latin typeface="Comic Sans MS" charset="0"/>
                </a:rPr>
                <a:t>A.D.   53-57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 animBg="1" autoUpdateAnimBg="0"/>
      <p:bldP spid="28702" grpId="0" animBg="1"/>
      <p:bldP spid="28703" grpId="0" animBg="1"/>
      <p:bldP spid="28704" grpId="0" animBg="1"/>
      <p:bldP spid="28705" grpId="0" animBg="1"/>
      <p:bldP spid="28706" grpId="0" animBg="1"/>
      <p:bldP spid="287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Journey 4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474663"/>
            <a:ext cx="7950200" cy="578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29704" name="Freeform 8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71500" y="495300"/>
            <a:ext cx="7948613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ROME•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•Syrian Antioch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•Pisidian Antioch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•Ephesus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Athens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•Macedonia</a:t>
            </a:r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3784600" y="3206750"/>
            <a:ext cx="2747963" cy="1624013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AFRICA</a:t>
              </a:r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4656" y="1957"/>
              <a:ext cx="1031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ASIA</a:t>
              </a: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33CC"/>
                  </a:solidFill>
                  <a:latin typeface="Comic Sans MS" charset="0"/>
                </a:rPr>
                <a:t>EUROPE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charset="0"/>
                </a:rPr>
                <a:t>ARABIA</a:t>
              </a:r>
            </a:p>
          </p:txBody>
        </p:sp>
      </p:grp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866775" y="4183063"/>
            <a:ext cx="1719263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Comic Sans MS" charset="0"/>
              </a:rPr>
              <a:t>Acts 21-28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•Jerusalem</a:t>
            </a:r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896938" y="4668838"/>
            <a:ext cx="4889500" cy="635000"/>
            <a:chOff x="364" y="3341"/>
            <a:chExt cx="3389" cy="453"/>
          </a:xfrm>
        </p:grpSpPr>
        <p:sp>
          <p:nvSpPr>
            <p:cNvPr id="29723" name="Rectangle 27" descr="10%"/>
            <p:cNvSpPr>
              <a:spLocks noChangeArrowheads="1"/>
            </p:cNvSpPr>
            <p:nvPr/>
          </p:nvSpPr>
          <p:spPr bwMode="auto">
            <a:xfrm>
              <a:off x="364" y="3356"/>
              <a:ext cx="338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453" y="3341"/>
              <a:ext cx="3222" cy="4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900" b="1">
                  <a:latin typeface="Comic Sans MS" charset="0"/>
                </a:rPr>
                <a:t>4. </a:t>
              </a:r>
              <a:r>
                <a:rPr lang="ja-JP" altLang="en-US" sz="2900" b="1">
                  <a:latin typeface="Arial"/>
                </a:rPr>
                <a:t>“</a:t>
              </a:r>
              <a:r>
                <a:rPr lang="en-US" sz="2900" b="1">
                  <a:latin typeface="Comic Sans MS" charset="0"/>
                </a:rPr>
                <a:t>To </a:t>
              </a:r>
              <a:r>
                <a:rPr lang="en-US" sz="2900" b="1" u="sng">
                  <a:solidFill>
                    <a:schemeClr val="hlink"/>
                  </a:solidFill>
                  <a:latin typeface="Comic Sans MS" charset="0"/>
                </a:rPr>
                <a:t>Rome</a:t>
              </a:r>
              <a:r>
                <a:rPr lang="en-US" sz="2900" b="1">
                  <a:latin typeface="Comic Sans MS" charset="0"/>
                </a:rPr>
                <a:t> and </a:t>
              </a:r>
              <a:r>
                <a:rPr lang="en-US" sz="2900" b="1" u="sng">
                  <a:solidFill>
                    <a:schemeClr val="hlink"/>
                  </a:solidFill>
                  <a:latin typeface="Comic Sans MS" charset="0"/>
                </a:rPr>
                <a:t>GAIN</a:t>
              </a:r>
              <a:r>
                <a:rPr lang="en-US" sz="2900" b="1">
                  <a:latin typeface="Comic Sans MS" charset="0"/>
                </a:rPr>
                <a:t>!</a:t>
              </a:r>
              <a:r>
                <a:rPr lang="ja-JP" altLang="en-US" sz="2900" b="1">
                  <a:latin typeface="Arial"/>
                </a:rPr>
                <a:t>”</a:t>
              </a:r>
              <a:endParaRPr lang="en-US" sz="2900" b="1">
                <a:latin typeface="Comic Sans MS" charset="0"/>
              </a:endParaRPr>
            </a:p>
          </p:txBody>
        </p:sp>
      </p:grp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901700" y="5483225"/>
            <a:ext cx="7861300" cy="1084263"/>
            <a:chOff x="504" y="3937"/>
            <a:chExt cx="5359" cy="774"/>
          </a:xfrm>
        </p:grpSpPr>
        <p:sp>
          <p:nvSpPr>
            <p:cNvPr id="29726" name="Rectangle 30" descr="10%"/>
            <p:cNvSpPr>
              <a:spLocks noChangeArrowheads="1"/>
            </p:cNvSpPr>
            <p:nvPr/>
          </p:nvSpPr>
          <p:spPr bwMode="auto">
            <a:xfrm>
              <a:off x="504" y="3937"/>
              <a:ext cx="5345" cy="77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551" y="3962"/>
              <a:ext cx="5312" cy="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0000"/>
                </a:lnSpc>
                <a:defRPr/>
              </a:pPr>
              <a:r>
                <a:rPr lang="en-US" sz="2200" b="1">
                  <a:latin typeface="Comic Sans MS" charset="0"/>
                </a:rPr>
                <a:t>Significance: As a prisoner, sent to </a:t>
              </a:r>
              <a:r>
                <a:rPr lang="en-US" sz="2200" b="1" u="sng">
                  <a:solidFill>
                    <a:schemeClr val="hlink"/>
                  </a:solidFill>
                  <a:latin typeface="Comic Sans MS" charset="0"/>
                </a:rPr>
                <a:t>Rome</a:t>
              </a:r>
              <a:r>
                <a:rPr lang="en-US" sz="2200" b="1">
                  <a:latin typeface="Comic Sans MS" charset="0"/>
                </a:rPr>
                <a:t>; Christian influence in prison and the house of </a:t>
              </a:r>
              <a:r>
                <a:rPr lang="en-US" sz="2200" b="1" u="sng">
                  <a:solidFill>
                    <a:schemeClr val="hlink"/>
                  </a:solidFill>
                  <a:latin typeface="Comic Sans MS" charset="0"/>
                </a:rPr>
                <a:t>Caesar</a:t>
              </a:r>
              <a:r>
                <a:rPr lang="en-US" sz="2200" b="1">
                  <a:latin typeface="Comic Sans MS" charset="0"/>
                </a:rPr>
                <a:t>; important later letters; </a:t>
              </a:r>
              <a:r>
                <a:rPr lang="ja-JP" altLang="en-US" sz="2200" b="1">
                  <a:latin typeface="Arial"/>
                </a:rPr>
                <a:t>“</a:t>
              </a:r>
              <a:r>
                <a:rPr lang="en-US" sz="2200" b="1">
                  <a:latin typeface="Comic Sans MS" charset="0"/>
                </a:rPr>
                <a:t>fought the good fight, kept the faith!</a:t>
              </a:r>
              <a:r>
                <a:rPr lang="ja-JP" altLang="en-US" sz="2200" b="1">
                  <a:latin typeface="Arial"/>
                </a:rPr>
                <a:t>”</a:t>
              </a:r>
              <a:endParaRPr lang="en-US" sz="2200" b="1">
                <a:latin typeface="Comic Sans MS" charset="0"/>
              </a:endParaRPr>
            </a:p>
          </p:txBody>
        </p:sp>
      </p:grpSp>
      <p:sp>
        <p:nvSpPr>
          <p:cNvPr id="29728" name="AutoShape 32"/>
          <p:cNvSpPr>
            <a:spLocks noChangeArrowheads="1"/>
          </p:cNvSpPr>
          <p:nvPr/>
        </p:nvSpPr>
        <p:spPr bwMode="auto">
          <a:xfrm rot="5352250">
            <a:off x="3409950" y="3533775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29" name="AutoShape 33"/>
          <p:cNvSpPr>
            <a:spLocks noChangeArrowheads="1"/>
          </p:cNvSpPr>
          <p:nvPr/>
        </p:nvSpPr>
        <p:spPr bwMode="auto">
          <a:xfrm rot="1195348">
            <a:off x="3714750" y="4384675"/>
            <a:ext cx="627063" cy="400050"/>
          </a:xfrm>
          <a:prstGeom prst="leftArrow">
            <a:avLst>
              <a:gd name="adj1" fmla="val 50000"/>
              <a:gd name="adj2" fmla="val 39187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30" name="AutoShape 34"/>
          <p:cNvSpPr>
            <a:spLocks noChangeArrowheads="1"/>
          </p:cNvSpPr>
          <p:nvPr/>
        </p:nvSpPr>
        <p:spPr bwMode="auto">
          <a:xfrm rot="37685">
            <a:off x="5411788" y="4298950"/>
            <a:ext cx="628650" cy="40005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31" name="AutoShape 35"/>
          <p:cNvSpPr>
            <a:spLocks noChangeArrowheads="1"/>
          </p:cNvSpPr>
          <p:nvPr/>
        </p:nvSpPr>
        <p:spPr bwMode="auto">
          <a:xfrm rot="5907745">
            <a:off x="6032500" y="4364038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9732" name="Group 36"/>
          <p:cNvGrpSpPr>
            <a:grpSpLocks/>
          </p:cNvGrpSpPr>
          <p:nvPr/>
        </p:nvGrpSpPr>
        <p:grpSpPr bwMode="auto">
          <a:xfrm>
            <a:off x="4019550" y="696913"/>
            <a:ext cx="4046538" cy="2659062"/>
            <a:chOff x="2785" y="497"/>
            <a:chExt cx="2804" cy="1899"/>
          </a:xfrm>
        </p:grpSpPr>
        <p:pic>
          <p:nvPicPr>
            <p:cNvPr id="29733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497"/>
              <a:ext cx="2804" cy="1863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2795" y="2139"/>
              <a:ext cx="2618" cy="2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FFEA18"/>
                  </a:solidFill>
                  <a:latin typeface="Comic Sans MS" charset="0"/>
                </a:rPr>
                <a:t>ROME</a:t>
              </a:r>
              <a:r>
                <a:rPr lang="ja-JP" altLang="en-US" sz="1800" b="1" dirty="0">
                  <a:solidFill>
                    <a:srgbClr val="FFEA18"/>
                  </a:solidFill>
                  <a:latin typeface="Arial"/>
                </a:rPr>
                <a:t>’</a:t>
              </a:r>
              <a:r>
                <a:rPr lang="en-US" sz="1800" b="1" dirty="0">
                  <a:solidFill>
                    <a:srgbClr val="FFEA18"/>
                  </a:solidFill>
                  <a:latin typeface="Comic Sans MS" charset="0"/>
                </a:rPr>
                <a:t>S ANCIENT FORUM</a:t>
              </a:r>
            </a:p>
          </p:txBody>
        </p:sp>
      </p:grp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395788" y="276225"/>
            <a:ext cx="4314825" cy="5619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500" b="1">
                <a:solidFill>
                  <a:srgbClr val="FFFF00"/>
                </a:solidFill>
                <a:latin typeface="Comic Sans MS" charset="0"/>
              </a:rPr>
              <a:t>STUDY HELP # 36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8613775" y="6148388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7935913" y="6524625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46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  <p:grpSp>
        <p:nvGrpSpPr>
          <p:cNvPr id="29740" name="Group 44"/>
          <p:cNvGrpSpPr>
            <a:grpSpLocks/>
          </p:cNvGrpSpPr>
          <p:nvPr/>
        </p:nvGrpSpPr>
        <p:grpSpPr bwMode="auto">
          <a:xfrm>
            <a:off x="150813" y="271463"/>
            <a:ext cx="3714750" cy="2386012"/>
            <a:chOff x="585" y="999"/>
            <a:chExt cx="2573" cy="1703"/>
          </a:xfrm>
        </p:grpSpPr>
        <p:sp>
          <p:nvSpPr>
            <p:cNvPr id="29741" name="AutoShape 45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900" b="1">
                  <a:solidFill>
                    <a:srgbClr val="FFEA18"/>
                  </a:solidFill>
                  <a:latin typeface="Comic Sans MS" charset="0"/>
                </a:rPr>
                <a:t>A.D.  59-62</a:t>
              </a:r>
            </a:p>
          </p:txBody>
        </p:sp>
      </p:grpSp>
      <p:sp>
        <p:nvSpPr>
          <p:cNvPr id="29743" name="AutoShape 47"/>
          <p:cNvSpPr>
            <a:spLocks noChangeArrowheads="1"/>
          </p:cNvSpPr>
          <p:nvPr/>
        </p:nvSpPr>
        <p:spPr bwMode="auto">
          <a:xfrm>
            <a:off x="2852738" y="3041650"/>
            <a:ext cx="989012" cy="357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 autoUpdateAnimBg="0"/>
      <p:bldP spid="29728" grpId="0" animBg="1"/>
      <p:bldP spid="29729" grpId="0" animBg="1"/>
      <p:bldP spid="29730" grpId="0" animBg="1"/>
      <p:bldP spid="29731" grpId="0" animBg="1"/>
      <p:bldP spid="29735" grpId="0" animBg="1" autoUpdateAnimBg="0"/>
      <p:bldP spid="297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5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Journey Summary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474663"/>
            <a:ext cx="7950200" cy="578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ATLANTIC OCEAN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MEDITERRANEAN SEA</a:t>
            </a:r>
          </a:p>
        </p:txBody>
      </p:sp>
      <p:sp>
        <p:nvSpPr>
          <p:cNvPr id="30727" name="Freeform 7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•Syrian Antioch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•Pisidian Antioch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•Ephesus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</a:rPr>
              <a:t>Athens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•Macedonia</a:t>
            </a:r>
          </a:p>
        </p:txBody>
      </p:sp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AFRICA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4656" y="1957"/>
              <a:ext cx="1031" cy="5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0033CC"/>
                  </a:solidFill>
                  <a:latin typeface="Comic Sans MS" charset="0"/>
                </a:rPr>
                <a:t>ASIA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33CC"/>
                  </a:solidFill>
                  <a:latin typeface="Comic Sans MS" charset="0"/>
                </a:rPr>
                <a:t>EUROPE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charset="0"/>
                </a:rPr>
                <a:t>ARABIA</a:t>
              </a:r>
            </a:p>
          </p:txBody>
        </p:sp>
      </p:grp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latin typeface="Comic Sans MS" charset="0"/>
              </a:rPr>
              <a:t>•Jerusalem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395788" y="276225"/>
            <a:ext cx="4314825" cy="5619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500" b="1">
                <a:solidFill>
                  <a:srgbClr val="FFFF00"/>
                </a:solidFill>
                <a:latin typeface="Comic Sans MS" charset="0"/>
              </a:rPr>
              <a:t>STUDY HELP #36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613775" y="6148388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47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7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4063" y="1092200"/>
            <a:ext cx="8113712" cy="501650"/>
          </a:xfrm>
          <a:prstGeom prst="rect">
            <a:avLst/>
          </a:prstGeom>
          <a:gradFill rotWithShape="0">
            <a:gsLst>
              <a:gs pos="0">
                <a:srgbClr val="0D6812">
                  <a:gamma/>
                  <a:shade val="2353"/>
                  <a:invGamma/>
                </a:srgbClr>
              </a:gs>
              <a:gs pos="50000">
                <a:srgbClr val="0D6812"/>
              </a:gs>
              <a:gs pos="100000">
                <a:srgbClr val="0D6812">
                  <a:gamma/>
                  <a:shade val="2353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500" b="1">
                <a:solidFill>
                  <a:srgbClr val="FFFF00"/>
                </a:solidFill>
              </a:rPr>
              <a:t>AT A GLANCE: PAUL</a:t>
            </a:r>
            <a:r>
              <a:rPr lang="ja-JP" altLang="en-US" sz="2500" b="1">
                <a:solidFill>
                  <a:srgbClr val="FFFF00"/>
                </a:solidFill>
                <a:latin typeface="Arial"/>
              </a:rPr>
              <a:t>’</a:t>
            </a:r>
            <a:r>
              <a:rPr lang="en-US" sz="2500" b="1">
                <a:solidFill>
                  <a:srgbClr val="FFFF00"/>
                </a:solidFill>
              </a:rPr>
              <a:t>S MISSIONARY JOURNEYS</a:t>
            </a:r>
          </a:p>
        </p:txBody>
      </p: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514350" y="2811463"/>
            <a:ext cx="6884988" cy="1639887"/>
            <a:chOff x="868" y="2043"/>
            <a:chExt cx="4771" cy="1171"/>
          </a:xfrm>
        </p:grpSpPr>
        <p:pic>
          <p:nvPicPr>
            <p:cNvPr id="30748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2043"/>
              <a:ext cx="1562" cy="117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2162" y="2451"/>
              <a:ext cx="3477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500" b="1">
                  <a:solidFill>
                    <a:srgbClr val="FFFF00"/>
                  </a:solidFill>
                </a:rPr>
                <a:t>#2: THE EUROPEAN THRUST</a:t>
              </a:r>
            </a:p>
          </p:txBody>
        </p:sp>
      </p:grp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763588" y="463550"/>
            <a:ext cx="7699375" cy="1795463"/>
            <a:chOff x="685" y="340"/>
            <a:chExt cx="5158" cy="1282"/>
          </a:xfrm>
        </p:grpSpPr>
        <p:pic>
          <p:nvPicPr>
            <p:cNvPr id="30751" name="Picture 3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340"/>
              <a:ext cx="1710" cy="1282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2168" y="782"/>
              <a:ext cx="3675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500" b="1">
                  <a:solidFill>
                    <a:srgbClr val="FFFF00"/>
                  </a:solidFill>
                </a:rPr>
                <a:t>#1 THE HOOK: A LABORATORY</a:t>
              </a:r>
            </a:p>
          </p:txBody>
        </p:sp>
      </p:grpSp>
      <p:grpSp>
        <p:nvGrpSpPr>
          <p:cNvPr id="30753" name="Group 33"/>
          <p:cNvGrpSpPr>
            <a:grpSpLocks/>
          </p:cNvGrpSpPr>
          <p:nvPr/>
        </p:nvGrpSpPr>
        <p:grpSpPr bwMode="auto">
          <a:xfrm>
            <a:off x="2628900" y="1763713"/>
            <a:ext cx="6181725" cy="1347787"/>
            <a:chOff x="1822" y="1259"/>
            <a:chExt cx="4283" cy="962"/>
          </a:xfrm>
        </p:grpSpPr>
        <p:pic>
          <p:nvPicPr>
            <p:cNvPr id="30754" name="Picture 34"/>
            <p:cNvPicPr>
              <a:picLocks noChangeArrowheads="1"/>
            </p:cNvPicPr>
            <p:nvPr/>
          </p:nvPicPr>
          <p:blipFill>
            <a:blip r:embed="rId7" cstate="screen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259"/>
              <a:ext cx="1324" cy="9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2338" y="1777"/>
              <a:ext cx="3767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500" b="1">
                  <a:solidFill>
                    <a:srgbClr val="FFFF00"/>
                  </a:solidFill>
                </a:rPr>
                <a:t>INTERIM: JERUSALEM COUNCIL</a:t>
              </a:r>
            </a:p>
          </p:txBody>
        </p:sp>
      </p:grp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2497138" y="4156075"/>
            <a:ext cx="5899150" cy="1327150"/>
            <a:chOff x="1730" y="2967"/>
            <a:chExt cx="4088" cy="947"/>
          </a:xfrm>
        </p:grpSpPr>
        <p:pic>
          <p:nvPicPr>
            <p:cNvPr id="30757" name="Picture 3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2967"/>
              <a:ext cx="1634" cy="947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2791" y="3481"/>
              <a:ext cx="3027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500" b="1">
                  <a:solidFill>
                    <a:srgbClr val="FFFF00"/>
                  </a:solidFill>
                </a:rPr>
                <a:t>#3: THE ASIAN THRUST</a:t>
              </a:r>
            </a:p>
          </p:txBody>
        </p:sp>
      </p:grp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850900" y="5116513"/>
            <a:ext cx="6450013" cy="1550987"/>
            <a:chOff x="874" y="3484"/>
            <a:chExt cx="4469" cy="1107"/>
          </a:xfrm>
        </p:grpSpPr>
        <p:pic>
          <p:nvPicPr>
            <p:cNvPr id="30760" name="Picture 4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3484"/>
              <a:ext cx="1666" cy="110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2291" y="4180"/>
              <a:ext cx="3052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500" b="1">
                  <a:solidFill>
                    <a:srgbClr val="FFFF00"/>
                  </a:solidFill>
                </a:rPr>
                <a:t>#4: TO ROME AND GAIN</a:t>
              </a:r>
            </a:p>
          </p:txBody>
        </p:sp>
      </p:grp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0" y="0"/>
            <a:ext cx="91313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4779963" y="1835150"/>
            <a:ext cx="3001962" cy="4022725"/>
            <a:chOff x="627" y="1041"/>
            <a:chExt cx="2080" cy="2872"/>
          </a:xfrm>
        </p:grpSpPr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627" y="1041"/>
              <a:ext cx="2080" cy="28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57150">
              <a:solidFill>
                <a:srgbClr val="005DC0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59304" tIns="29651" rIns="59304" bIns="29651" anchor="ctr"/>
            <a:lstStyle/>
            <a:p>
              <a:pPr algn="ctr" defTabSz="820738">
                <a:defRPr/>
              </a:pPr>
              <a:r>
                <a:rPr lang="en-US" sz="1100">
                  <a:latin typeface="Engravers MT" charset="0"/>
                </a:rPr>
                <a:t>       </a:t>
              </a:r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1086" y="1675"/>
              <a:ext cx="1132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59304" tIns="29651" rIns="59304" bIns="29651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1201" y="1789"/>
              <a:ext cx="939" cy="3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9304" tIns="29651" rIns="59304" bIns="29651" anchor="ctr"/>
            <a:lstStyle/>
            <a:p>
              <a:pPr algn="ctr" defTabSz="903288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B3C0"/>
                  </a:solidFill>
                  <a:latin typeface="Helvetica" charset="0"/>
                </a:rPr>
                <a:t>CHURCH</a:t>
              </a:r>
            </a:p>
            <a:p>
              <a:pPr algn="ctr" defTabSz="903288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B3C0"/>
                  </a:solidFill>
                  <a:latin typeface="Helvetica" charset="0"/>
                </a:rPr>
                <a:t>ISSUES</a:t>
              </a: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862" y="2335"/>
              <a:ext cx="156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59304" tIns="29651" rIns="59304" bIns="29651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2289" y="2339"/>
              <a:ext cx="0" cy="81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59304" tIns="29651" rIns="59304" bIns="29651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>
              <a:off x="988" y="2339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59304" tIns="29651" rIns="59304" bIns="29651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1037" y="1388"/>
              <a:ext cx="1208" cy="2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9304" tIns="29651" rIns="59304" bIns="29651" anchor="ctr"/>
            <a:lstStyle/>
            <a:p>
              <a:pPr algn="ctr" defTabSz="903288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chemeClr val="bg1"/>
                  </a:solidFill>
                  <a:latin typeface="Helvetica" charset="0"/>
                </a:rPr>
                <a:t>(21 Books)</a:t>
              </a:r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1127" y="2483"/>
              <a:ext cx="1076" cy="10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9304" tIns="29651" rIns="59304" bIns="29651" anchor="ctr"/>
            <a:lstStyle/>
            <a:p>
              <a:pPr algn="ctr" defTabSz="820738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2500" b="1">
                  <a:solidFill>
                    <a:srgbClr val="A7FFA7"/>
                  </a:solidFill>
                  <a:latin typeface="Helvetica" charset="0"/>
                </a:rPr>
                <a:t>The Epistles</a:t>
              </a:r>
              <a:endParaRPr lang="en-US" sz="2500" u="sng">
                <a:solidFill>
                  <a:srgbClr val="A7FFA7"/>
                </a:solidFill>
                <a:latin typeface="Helvetica" charset="0"/>
              </a:endParaRPr>
            </a:p>
            <a:p>
              <a:pPr algn="ctr" defTabSz="820738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en-US" sz="2500" u="sng">
                <a:solidFill>
                  <a:srgbClr val="A7FFA7"/>
                </a:solidFill>
                <a:latin typeface="Helvetica" charset="0"/>
              </a:endParaRPr>
            </a:p>
            <a:p>
              <a:pPr algn="ctr" defTabSz="820738">
                <a:defRPr/>
              </a:pPr>
              <a:endParaRPr lang="en-US" sz="2500" u="sng">
                <a:solidFill>
                  <a:srgbClr val="A7FFA7"/>
                </a:solidFill>
                <a:latin typeface="Helvetica" charset="0"/>
              </a:endParaRPr>
            </a:p>
          </p:txBody>
        </p:sp>
      </p:grpSp>
      <p:sp>
        <p:nvSpPr>
          <p:cNvPr id="30772" name="AutoShape 52"/>
          <p:cNvSpPr>
            <a:spLocks noChangeArrowheads="1"/>
          </p:cNvSpPr>
          <p:nvPr/>
        </p:nvSpPr>
        <p:spPr bwMode="auto">
          <a:xfrm>
            <a:off x="5257800" y="3806825"/>
            <a:ext cx="1981200" cy="8588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 autoUpdateAnimBg="0"/>
      <p:bldP spid="30746" grpId="0" animBg="1" autoUpdateAnimBg="0"/>
      <p:bldP spid="30746" grpId="1" animBg="1" autoUpdateAnimBg="0"/>
      <p:bldP spid="30762" grpId="0" animBg="1"/>
      <p:bldP spid="307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38800" y="1447800"/>
            <a:ext cx="2590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The NT Comes Together</a:t>
            </a: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711200" y="1095375"/>
            <a:ext cx="2732088" cy="969963"/>
            <a:chOff x="493" y="827"/>
            <a:chExt cx="1893" cy="693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493" y="827"/>
              <a:ext cx="1893" cy="69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584" y="837"/>
              <a:ext cx="1737" cy="6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200" b="1">
                  <a:solidFill>
                    <a:srgbClr val="FFFF00"/>
                  </a:solidFill>
                  <a:latin typeface="Helvetica" charset="0"/>
                </a:rPr>
                <a:t>Dates of Writing: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200" b="1">
                  <a:solidFill>
                    <a:srgbClr val="FFFF00"/>
                  </a:solidFill>
                  <a:latin typeface="Helvetica" charset="0"/>
                </a:rPr>
                <a:t>A.D. 50s - 90s</a:t>
              </a:r>
            </a:p>
          </p:txBody>
        </p:sp>
      </p:grp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3640138" y="41275"/>
            <a:ext cx="1606550" cy="6710363"/>
            <a:chOff x="2508" y="0"/>
            <a:chExt cx="1114" cy="4791"/>
          </a:xfrm>
        </p:grpSpPr>
        <p:grpSp>
          <p:nvGrpSpPr>
            <p:cNvPr id="83985" name="Group 6"/>
            <p:cNvGrpSpPr>
              <a:grpSpLocks/>
            </p:cNvGrpSpPr>
            <p:nvPr/>
          </p:nvGrpSpPr>
          <p:grpSpPr bwMode="auto">
            <a:xfrm>
              <a:off x="2616" y="1189"/>
              <a:ext cx="945" cy="2411"/>
              <a:chOff x="2616" y="1189"/>
              <a:chExt cx="945" cy="2411"/>
            </a:xfrm>
          </p:grpSpPr>
          <p:sp>
            <p:nvSpPr>
              <p:cNvPr id="31751" name="Line 7"/>
              <p:cNvSpPr>
                <a:spLocks noChangeShapeType="1"/>
              </p:cNvSpPr>
              <p:nvPr/>
            </p:nvSpPr>
            <p:spPr bwMode="auto">
              <a:xfrm>
                <a:off x="2616" y="1189"/>
                <a:ext cx="93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73426" tIns="36714" rIns="73426" bIns="36714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>
                <a:off x="2616" y="2234"/>
                <a:ext cx="93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73426" tIns="36714" rIns="73426" bIns="36714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>
                <a:off x="2627" y="3600"/>
                <a:ext cx="93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73426" tIns="36714" rIns="73426" bIns="36714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>
                <a:off x="2635" y="3227"/>
                <a:ext cx="920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73426" tIns="36714" rIns="73426" bIns="36714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2508" y="3185"/>
              <a:ext cx="1114" cy="5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426" tIns="36714" rIns="73426" bIns="36714">
              <a:spAutoFit/>
            </a:bodyPr>
            <a:lstStyle/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5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r>
                <a:rPr lang="en-US" sz="1500" b="1" i="1">
                  <a:solidFill>
                    <a:srgbClr val="FFFF00"/>
                  </a:solidFill>
                  <a:latin typeface="Helvetica" charset="0"/>
                </a:rPr>
                <a:t>Letters from</a:t>
              </a: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r>
                <a:rPr lang="en-US" sz="1500" b="1" i="1">
                  <a:solidFill>
                    <a:srgbClr val="FFFF00"/>
                  </a:solidFill>
                  <a:latin typeface="Helvetica" charset="0"/>
                </a:rPr>
                <a:t>The Others</a:t>
              </a:r>
              <a:endParaRPr lang="en-US" sz="15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500" b="1">
                <a:solidFill>
                  <a:srgbClr val="FFFF00"/>
                </a:solidFill>
                <a:latin typeface="Helvetica" charset="0"/>
              </a:endParaRPr>
            </a:p>
          </p:txBody>
        </p:sp>
        <p:grpSp>
          <p:nvGrpSpPr>
            <p:cNvPr id="83987" name="Group 12"/>
            <p:cNvGrpSpPr>
              <a:grpSpLocks/>
            </p:cNvGrpSpPr>
            <p:nvPr/>
          </p:nvGrpSpPr>
          <p:grpSpPr bwMode="auto">
            <a:xfrm>
              <a:off x="2562" y="0"/>
              <a:ext cx="1005" cy="4791"/>
              <a:chOff x="2562" y="0"/>
              <a:chExt cx="1005" cy="4791"/>
            </a:xfrm>
          </p:grpSpPr>
          <p:grpSp>
            <p:nvGrpSpPr>
              <p:cNvPr id="83988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sp>
              <p:nvSpPr>
                <p:cNvPr id="317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3" y="727"/>
                  <a:ext cx="1004" cy="406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762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83998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4" cy="659"/>
                  <a:chOff x="2058" y="0"/>
                  <a:chExt cx="1004" cy="659"/>
                </a:xfrm>
              </p:grpSpPr>
              <p:sp>
                <p:nvSpPr>
                  <p:cNvPr id="3176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0"/>
                    <a:ext cx="862" cy="2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63500" dist="29783" dir="3885598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426" tIns="36714" rIns="73426" bIns="36714">
                    <a:spAutoFit/>
                  </a:bodyPr>
                  <a:lstStyle/>
                  <a:p>
                    <a:pPr defTabSz="820738">
                      <a:spcBef>
                        <a:spcPct val="50000"/>
                      </a:spcBef>
                      <a:defRPr/>
                    </a:pPr>
                    <a:r>
                      <a:rPr lang="en-US" sz="1600" b="1">
                        <a:solidFill>
                          <a:schemeClr val="hlink"/>
                        </a:solidFill>
                        <a:latin typeface="Helvetica" charset="0"/>
                      </a:rPr>
                      <a:t>(21 Books)</a:t>
                    </a:r>
                  </a:p>
                </p:txBody>
              </p:sp>
              <p:sp>
                <p:nvSpPr>
                  <p:cNvPr id="3176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223"/>
                    <a:ext cx="1004" cy="43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73426" tIns="36714" rIns="73426" bIns="36714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76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281"/>
                    <a:ext cx="891" cy="3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63500" dist="17961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426" tIns="36714" rIns="73426" bIns="36714">
                    <a:spAutoFit/>
                  </a:bodyPr>
                  <a:lstStyle/>
                  <a:p>
                    <a:pPr algn="ctr" defTabSz="903288">
                      <a:lnSpc>
                        <a:spcPct val="65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sz="1500" b="1">
                        <a:solidFill>
                          <a:srgbClr val="99FF66"/>
                        </a:solidFill>
                        <a:latin typeface="Helvetica" charset="0"/>
                      </a:rPr>
                      <a:t>CHURCH</a:t>
                    </a:r>
                  </a:p>
                  <a:p>
                    <a:pPr algn="ctr" defTabSz="903288">
                      <a:lnSpc>
                        <a:spcPct val="65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sz="1500" b="1">
                        <a:solidFill>
                          <a:srgbClr val="99FF66"/>
                        </a:solidFill>
                        <a:latin typeface="Helvetica" charset="0"/>
                      </a:rPr>
                      <a:t>ISSUES</a:t>
                    </a:r>
                    <a:endParaRPr lang="en-US" sz="1300" b="1">
                      <a:solidFill>
                        <a:srgbClr val="99FF66"/>
                      </a:solidFill>
                      <a:latin typeface="Helvetica" charset="0"/>
                    </a:endParaRPr>
                  </a:p>
                </p:txBody>
              </p:sp>
            </p:grpSp>
          </p:grpSp>
          <p:grpSp>
            <p:nvGrpSpPr>
              <p:cNvPr id="83989" name="Group 19"/>
              <p:cNvGrpSpPr>
                <a:grpSpLocks/>
              </p:cNvGrpSpPr>
              <p:nvPr/>
            </p:nvGrpSpPr>
            <p:grpSpPr bwMode="auto">
              <a:xfrm>
                <a:off x="2596" y="1189"/>
                <a:ext cx="965" cy="2630"/>
                <a:chOff x="2596" y="1189"/>
                <a:chExt cx="965" cy="2630"/>
              </a:xfrm>
            </p:grpSpPr>
            <p:sp>
              <p:nvSpPr>
                <p:cNvPr id="31764" name="Line 20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65" name="Line 21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66" name="Line 22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67" name="Line 23"/>
                <p:cNvSpPr>
                  <a:spLocks noChangeShapeType="1"/>
                </p:cNvSpPr>
                <p:nvPr/>
              </p:nvSpPr>
              <p:spPr bwMode="auto">
                <a:xfrm>
                  <a:off x="2613" y="3227"/>
                  <a:ext cx="920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68" name="Line 24"/>
                <p:cNvSpPr>
                  <a:spLocks noChangeShapeType="1"/>
                </p:cNvSpPr>
                <p:nvPr/>
              </p:nvSpPr>
              <p:spPr bwMode="auto">
                <a:xfrm>
                  <a:off x="2616" y="1628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69" name="Line 25"/>
                <p:cNvSpPr>
                  <a:spLocks noChangeShapeType="1"/>
                </p:cNvSpPr>
                <p:nvPr/>
              </p:nvSpPr>
              <p:spPr bwMode="auto">
                <a:xfrm>
                  <a:off x="2596" y="2973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70" name="Line 26"/>
                <p:cNvSpPr>
                  <a:spLocks noChangeShapeType="1"/>
                </p:cNvSpPr>
                <p:nvPr/>
              </p:nvSpPr>
              <p:spPr bwMode="auto">
                <a:xfrm>
                  <a:off x="2812" y="3819"/>
                  <a:ext cx="547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73426" tIns="36714" rIns="73426" bIns="36714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3606800" y="909638"/>
            <a:ext cx="1622425" cy="4451350"/>
            <a:chOff x="2499" y="613"/>
            <a:chExt cx="1124" cy="3178"/>
          </a:xfrm>
        </p:grpSpPr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2499" y="613"/>
              <a:ext cx="1114" cy="6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821" tIns="40911" rIns="81821" bIns="40911">
              <a:spAutoFit/>
            </a:bodyPr>
            <a:lstStyle/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en-US" sz="1300" b="1" i="1">
                  <a:solidFill>
                    <a:srgbClr val="FFFF00"/>
                  </a:solidFill>
                  <a:latin typeface="Helvetica" charset="0"/>
                </a:rPr>
                <a:t>THE EPISTLES: Letters from Paul</a:t>
              </a: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55000"/>
                </a:lnSpc>
                <a:spcBef>
                  <a:spcPct val="50000"/>
                </a:spcBef>
                <a:defRPr/>
              </a:pP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2509" y="3076"/>
              <a:ext cx="1114" cy="7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821" tIns="40911" rIns="81821" bIns="40911">
              <a:spAutoFit/>
            </a:bodyPr>
            <a:lstStyle/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r>
                <a:rPr lang="en-US" sz="1300" b="1" i="1">
                  <a:solidFill>
                    <a:srgbClr val="FFFF00"/>
                  </a:solidFill>
                  <a:latin typeface="Helvetica" charset="0"/>
                </a:rPr>
                <a:t>Letters from</a:t>
              </a: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r>
                <a:rPr lang="en-US" sz="1300" b="1" i="1">
                  <a:solidFill>
                    <a:srgbClr val="FFFF00"/>
                  </a:solidFill>
                  <a:latin typeface="Helvetica" charset="0"/>
                </a:rPr>
                <a:t>The Others</a:t>
              </a: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en-US" sz="13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5424488" y="1109663"/>
            <a:ext cx="2974975" cy="5111750"/>
            <a:chOff x="3759" y="837"/>
            <a:chExt cx="2061" cy="3649"/>
          </a:xfrm>
        </p:grpSpPr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176" tIns="45588" rIns="91176" bIns="45588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3843" y="921"/>
              <a:ext cx="1977" cy="34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76" tIns="45588" rIns="91176" bIns="45588">
              <a:spAutoFit/>
            </a:bodyPr>
            <a:lstStyle/>
            <a:p>
              <a:pPr algn="ctr" defTabSz="903288">
                <a:spcBef>
                  <a:spcPct val="50000"/>
                </a:spcBef>
                <a:defRPr/>
              </a:pPr>
              <a:r>
                <a:rPr lang="en-US" sz="3100" b="1" i="1">
                  <a:solidFill>
                    <a:schemeClr val="bg1"/>
                  </a:solidFill>
                  <a:latin typeface="Helvetica" charset="0"/>
                </a:rPr>
                <a:t>THE EPISTLES</a:t>
              </a:r>
              <a:endParaRPr lang="en-US" sz="1600">
                <a:solidFill>
                  <a:srgbClr val="FE4261"/>
                </a:solidFill>
                <a:latin typeface="Helvetica" charset="0"/>
              </a:endParaRPr>
            </a:p>
            <a:p>
              <a:pPr defTabSz="903288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FFFF00"/>
                  </a:solidFill>
                  <a:latin typeface="Helvetica" charset="0"/>
                </a:rPr>
                <a:t>Concerning generally unexplored issues requiring new and crucial instruction in leadership of the new organism...</a:t>
              </a:r>
            </a:p>
            <a:p>
              <a:pPr defTabSz="903288">
                <a:spcBef>
                  <a:spcPct val="50000"/>
                </a:spcBef>
                <a:defRPr/>
              </a:pPr>
              <a:r>
                <a:rPr lang="en-US" sz="2200" b="1">
                  <a:solidFill>
                    <a:srgbClr val="FFFF00"/>
                  </a:solidFill>
                  <a:latin typeface="Helvetica" charset="0"/>
                </a:rPr>
                <a:t>the </a:t>
              </a:r>
              <a:r>
                <a:rPr lang="en-US" sz="2200" b="1" i="1">
                  <a:solidFill>
                    <a:srgbClr val="FFFF00"/>
                  </a:solidFill>
                  <a:latin typeface="Helvetica" charset="0"/>
                </a:rPr>
                <a:t>ECCLESIA,</a:t>
              </a:r>
              <a:r>
                <a:rPr lang="en-US" sz="2200" b="1">
                  <a:solidFill>
                    <a:srgbClr val="FFFF00"/>
                  </a:solidFill>
                  <a:latin typeface="Helvetica" charset="0"/>
                </a:rPr>
                <a:t> </a:t>
              </a:r>
            </a:p>
            <a:p>
              <a:pPr defTabSz="903288">
                <a:spcBef>
                  <a:spcPct val="50000"/>
                </a:spcBef>
                <a:defRPr/>
              </a:pPr>
              <a:r>
                <a:rPr lang="en-US" sz="2200" b="1">
                  <a:solidFill>
                    <a:srgbClr val="FFFF00"/>
                  </a:solidFill>
                  <a:latin typeface="Helvetica" charset="0"/>
                </a:rPr>
                <a:t>        the </a:t>
              </a:r>
              <a:r>
                <a:rPr lang="en-US" sz="2200" b="1" i="1">
                  <a:solidFill>
                    <a:srgbClr val="FFFF00"/>
                  </a:solidFill>
                  <a:latin typeface="Helvetica" charset="0"/>
                </a:rPr>
                <a:t>CHURCH</a:t>
              </a:r>
              <a:r>
                <a:rPr lang="en-US" sz="2200" b="1">
                  <a:solidFill>
                    <a:srgbClr val="FFFF00"/>
                  </a:solidFill>
                  <a:latin typeface="Helvetica" charset="0"/>
                </a:rPr>
                <a:t>.</a:t>
              </a:r>
              <a:endParaRPr lang="en-US" sz="1800" b="1" i="1">
                <a:solidFill>
                  <a:srgbClr val="FFFF00"/>
                </a:solidFill>
                <a:latin typeface="Helvetica" charset="0"/>
              </a:endParaRPr>
            </a:p>
            <a:p>
              <a:pPr defTabSz="903288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FFFF00"/>
                  </a:solidFill>
                  <a:latin typeface="Helvetica" charset="0"/>
                </a:rPr>
                <a:t>Most letters from Paul …fewer letters from               </a:t>
              </a:r>
              <a:r>
                <a:rPr lang="ja-JP" altLang="en-US" sz="1800" b="1">
                  <a:solidFill>
                    <a:srgbClr val="FFFF00"/>
                  </a:solidFill>
                  <a:latin typeface="Arial"/>
                </a:rPr>
                <a:t>“</a:t>
              </a:r>
              <a:r>
                <a:rPr lang="en-US" sz="1800" b="1">
                  <a:solidFill>
                    <a:srgbClr val="FFFF00"/>
                  </a:solidFill>
                  <a:latin typeface="Helvetica" charset="0"/>
                </a:rPr>
                <a:t>The Others.</a:t>
              </a:r>
              <a:r>
                <a:rPr lang="ja-JP" altLang="en-US" sz="1800" b="1">
                  <a:solidFill>
                    <a:srgbClr val="FFFF00"/>
                  </a:solidFill>
                  <a:latin typeface="Arial"/>
                </a:rPr>
                <a:t>”</a:t>
              </a:r>
              <a:endParaRPr lang="en-US" sz="1800" b="1">
                <a:solidFill>
                  <a:srgbClr val="FE4261"/>
                </a:solidFill>
                <a:latin typeface="Helvetica" charset="0"/>
              </a:endParaRPr>
            </a:p>
          </p:txBody>
        </p:sp>
      </p:grp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3395663" y="4351338"/>
            <a:ext cx="1993900" cy="8953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3409950" y="884238"/>
            <a:ext cx="1993900" cy="8953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8778875" y="-19050"/>
            <a:ext cx="2333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5384800" y="3854450"/>
            <a:ext cx="3087688" cy="12001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8021638" y="6526213"/>
            <a:ext cx="1651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9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48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317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The Spread of the Early Church</a:t>
            </a: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711200" y="-112713"/>
            <a:ext cx="7688263" cy="6711951"/>
            <a:chOff x="493" y="-79"/>
            <a:chExt cx="5327" cy="4791"/>
          </a:xfrm>
        </p:grpSpPr>
        <p:grpSp>
          <p:nvGrpSpPr>
            <p:cNvPr id="86059" name="Group 3"/>
            <p:cNvGrpSpPr>
              <a:grpSpLocks/>
            </p:cNvGrpSpPr>
            <p:nvPr/>
          </p:nvGrpSpPr>
          <p:grpSpPr bwMode="auto">
            <a:xfrm>
              <a:off x="493" y="782"/>
              <a:ext cx="1893" cy="693"/>
              <a:chOff x="493" y="827"/>
              <a:chExt cx="1893" cy="693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493" y="827"/>
                <a:ext cx="1893" cy="691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42859" tIns="21429" rIns="42859" bIns="21429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584" y="837"/>
                <a:ext cx="1737" cy="62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2859" tIns="21429" rIns="42859" bIns="21429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200" b="1">
                    <a:solidFill>
                      <a:srgbClr val="FFFF00"/>
                    </a:solidFill>
                    <a:latin typeface="Helvetica" charset="0"/>
                  </a:rPr>
                  <a:t>Dates of Writing: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200" b="1">
                    <a:solidFill>
                      <a:srgbClr val="FFFF00"/>
                    </a:solidFill>
                    <a:latin typeface="Helvetica" charset="0"/>
                  </a:rPr>
                  <a:t>A.D. 50s - 90s</a:t>
                </a:r>
              </a:p>
            </p:txBody>
          </p:sp>
        </p:grpSp>
        <p:grpSp>
          <p:nvGrpSpPr>
            <p:cNvPr id="86060" name="Group 6"/>
            <p:cNvGrpSpPr>
              <a:grpSpLocks/>
            </p:cNvGrpSpPr>
            <p:nvPr/>
          </p:nvGrpSpPr>
          <p:grpSpPr bwMode="auto">
            <a:xfrm>
              <a:off x="2522" y="-79"/>
              <a:ext cx="1114" cy="4791"/>
              <a:chOff x="2508" y="0"/>
              <a:chExt cx="1114" cy="4791"/>
            </a:xfrm>
          </p:grpSpPr>
          <p:grpSp>
            <p:nvGrpSpPr>
              <p:cNvPr id="86067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34824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42859" tIns="21429" rIns="42859" bIns="21429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825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2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42859" tIns="21429" rIns="42859" bIns="21429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826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42859" tIns="21429" rIns="42859" bIns="21429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827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42859" tIns="21429" rIns="42859" bIns="21429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4828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2" cy="5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5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sz="1500" b="1" i="1">
                    <a:solidFill>
                      <a:srgbClr val="FFFF00"/>
                    </a:solidFill>
                    <a:latin typeface="Helvetica" charset="0"/>
                  </a:rPr>
                  <a:t>Letters from</a:t>
                </a: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sz="1500" b="1" i="1">
                    <a:solidFill>
                      <a:srgbClr val="FFFF00"/>
                    </a:solidFill>
                    <a:latin typeface="Helvetica" charset="0"/>
                  </a:rPr>
                  <a:t>The Others</a:t>
                </a:r>
                <a:endParaRPr lang="en-US" sz="15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500" b="1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grpSp>
            <p:nvGrpSpPr>
              <p:cNvPr id="86069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6070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3483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2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8608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3483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59" cy="2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2859" tIns="21429" rIns="42859" bIns="21429">
                      <a:spAutoFit/>
                    </a:bodyPr>
                    <a:lstStyle/>
                    <a:p>
                      <a:pPr defTabSz="820738">
                        <a:spcBef>
                          <a:spcPct val="50000"/>
                        </a:spcBef>
                        <a:defRPr/>
                      </a:pPr>
                      <a:r>
                        <a:rPr lang="en-US" sz="1600" b="1">
                          <a:solidFill>
                            <a:schemeClr val="hlink"/>
                          </a:solidFill>
                          <a:latin typeface="Helvetica" charset="0"/>
                        </a:rPr>
                        <a:t>(21 Books)</a:t>
                      </a:r>
                    </a:p>
                  </p:txBody>
                </p:sp>
                <p:sp>
                  <p:nvSpPr>
                    <p:cNvPr id="3483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2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42859" tIns="21429" rIns="42859" bIns="21429">
                      <a:spAutoFit/>
                    </a:bodyPr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83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0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2859" tIns="21429" rIns="42859" bIns="21429">
                      <a:spAutoFit/>
                    </a:bodyPr>
                    <a:lstStyle/>
                    <a:p>
                      <a:pPr algn="ctr" defTabSz="903288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en-US" sz="1500" b="1">
                          <a:solidFill>
                            <a:srgbClr val="99FF66"/>
                          </a:solidFill>
                          <a:latin typeface="Helvetica" charset="0"/>
                        </a:rPr>
                        <a:t>CHURCH</a:t>
                      </a:r>
                    </a:p>
                    <a:p>
                      <a:pPr algn="ctr" defTabSz="903288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en-US" sz="1500" b="1">
                          <a:solidFill>
                            <a:srgbClr val="99FF66"/>
                          </a:solidFill>
                          <a:latin typeface="Helvetica" charset="0"/>
                        </a:rPr>
                        <a:t>ISSUES</a:t>
                      </a:r>
                      <a:endParaRPr lang="en-US" sz="1300" b="1">
                        <a:solidFill>
                          <a:srgbClr val="99FF66"/>
                        </a:solidFill>
                        <a:latin typeface="Helvetica" charset="0"/>
                      </a:endParaRPr>
                    </a:p>
                  </p:txBody>
                </p:sp>
              </p:grpSp>
            </p:grpSp>
            <p:grpSp>
              <p:nvGrpSpPr>
                <p:cNvPr id="86071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348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8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2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8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8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84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7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84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2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84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86061" name="Group 28"/>
            <p:cNvGrpSpPr>
              <a:grpSpLocks/>
            </p:cNvGrpSpPr>
            <p:nvPr/>
          </p:nvGrpSpPr>
          <p:grpSpPr bwMode="auto">
            <a:xfrm>
              <a:off x="2499" y="541"/>
              <a:ext cx="1124" cy="3149"/>
              <a:chOff x="2499" y="613"/>
              <a:chExt cx="1124" cy="3149"/>
            </a:xfrm>
          </p:grpSpPr>
          <p:sp>
            <p:nvSpPr>
              <p:cNvPr id="34845" name="Rectangle 29"/>
              <p:cNvSpPr>
                <a:spLocks noChangeArrowheads="1"/>
              </p:cNvSpPr>
              <p:nvPr/>
            </p:nvSpPr>
            <p:spPr bwMode="auto">
              <a:xfrm>
                <a:off x="2499" y="613"/>
                <a:ext cx="1115" cy="5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en-US" sz="1300" b="1" i="1">
                    <a:solidFill>
                      <a:srgbClr val="FFFF00"/>
                    </a:solidFill>
                    <a:latin typeface="Helvetica" charset="0"/>
                  </a:rPr>
                  <a:t>THE EPISTLES: Letters from Paul</a:t>
                </a: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55000"/>
                  </a:lnSpc>
                  <a:spcBef>
                    <a:spcPct val="50000"/>
                  </a:spcBef>
                  <a:defRPr/>
                </a:pP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sp>
            <p:nvSpPr>
              <p:cNvPr id="34846" name="Rectangle 30"/>
              <p:cNvSpPr>
                <a:spLocks noChangeArrowheads="1"/>
              </p:cNvSpPr>
              <p:nvPr/>
            </p:nvSpPr>
            <p:spPr bwMode="auto">
              <a:xfrm>
                <a:off x="2509" y="3076"/>
                <a:ext cx="1114" cy="6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sz="1300" b="1" i="1">
                    <a:solidFill>
                      <a:srgbClr val="FFFF00"/>
                    </a:solidFill>
                    <a:latin typeface="Helvetica" charset="0"/>
                  </a:rPr>
                  <a:t>Letters from</a:t>
                </a: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sz="1300" b="1" i="1">
                    <a:solidFill>
                      <a:srgbClr val="FFFF00"/>
                    </a:solidFill>
                    <a:latin typeface="Helvetica" charset="0"/>
                  </a:rPr>
                  <a:t>The Others</a:t>
                </a: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en-US" sz="1300" b="1">
                  <a:solidFill>
                    <a:srgbClr val="FFFF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86062" name="Group 31"/>
            <p:cNvGrpSpPr>
              <a:grpSpLocks/>
            </p:cNvGrpSpPr>
            <p:nvPr/>
          </p:nvGrpSpPr>
          <p:grpSpPr bwMode="auto">
            <a:xfrm>
              <a:off x="3759" y="792"/>
              <a:ext cx="2061" cy="3649"/>
              <a:chOff x="3759" y="837"/>
              <a:chExt cx="2061" cy="3649"/>
            </a:xfrm>
          </p:grpSpPr>
          <p:sp>
            <p:nvSpPr>
              <p:cNvPr id="34848" name="Rectangle 32"/>
              <p:cNvSpPr>
                <a:spLocks noChangeArrowheads="1"/>
              </p:cNvSpPr>
              <p:nvPr/>
            </p:nvSpPr>
            <p:spPr bwMode="auto">
              <a:xfrm>
                <a:off x="3759" y="837"/>
                <a:ext cx="2039" cy="364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42859" tIns="21429" rIns="42859" bIns="21429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9" name="Rectangle 33"/>
              <p:cNvSpPr>
                <a:spLocks noChangeArrowheads="1"/>
              </p:cNvSpPr>
              <p:nvPr/>
            </p:nvSpPr>
            <p:spPr bwMode="auto">
              <a:xfrm>
                <a:off x="3841" y="921"/>
                <a:ext cx="1979" cy="338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rgbClr val="4378FD"/>
                        </a:gs>
                        <a:gs pos="50000">
                          <a:schemeClr val="bg1"/>
                        </a:gs>
                        <a:gs pos="100000">
                          <a:srgbClr val="4378FD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spcBef>
                    <a:spcPct val="50000"/>
                  </a:spcBef>
                  <a:defRPr/>
                </a:pPr>
                <a:r>
                  <a:rPr lang="en-US" sz="3100" b="1" i="1">
                    <a:solidFill>
                      <a:schemeClr val="bg1"/>
                    </a:solidFill>
                    <a:latin typeface="Helvetica" charset="0"/>
                  </a:rPr>
                  <a:t>THE EPISTLES</a:t>
                </a:r>
                <a:endParaRPr lang="en-US" sz="1600">
                  <a:solidFill>
                    <a:srgbClr val="FE4261"/>
                  </a:solidFill>
                  <a:latin typeface="Helvetica" charset="0"/>
                </a:endParaRPr>
              </a:p>
              <a:p>
                <a:pPr defTabSz="903288"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FFF00"/>
                    </a:solidFill>
                    <a:latin typeface="Helvetica" charset="0"/>
                  </a:rPr>
                  <a:t>Concerning generally unexplored issues requiring new and crucial instruction in leadership of the new organism...</a:t>
                </a:r>
              </a:p>
              <a:p>
                <a:pPr defTabSz="903288">
                  <a:spcBef>
                    <a:spcPct val="50000"/>
                  </a:spcBef>
                  <a:defRPr/>
                </a:pPr>
                <a:r>
                  <a:rPr lang="en-US" sz="2200" b="1">
                    <a:solidFill>
                      <a:srgbClr val="FFFF00"/>
                    </a:solidFill>
                    <a:latin typeface="Helvetica" charset="0"/>
                  </a:rPr>
                  <a:t>the </a:t>
                </a:r>
                <a:r>
                  <a:rPr lang="en-US" sz="2200" b="1" i="1">
                    <a:solidFill>
                      <a:srgbClr val="FFFF00"/>
                    </a:solidFill>
                    <a:latin typeface="Helvetica" charset="0"/>
                  </a:rPr>
                  <a:t>ECCLESIA,</a:t>
                </a:r>
                <a:r>
                  <a:rPr lang="en-US" sz="2200" b="1">
                    <a:solidFill>
                      <a:srgbClr val="FFFF00"/>
                    </a:solidFill>
                    <a:latin typeface="Helvetica" charset="0"/>
                  </a:rPr>
                  <a:t> </a:t>
                </a:r>
              </a:p>
              <a:p>
                <a:pPr defTabSz="903288">
                  <a:spcBef>
                    <a:spcPct val="50000"/>
                  </a:spcBef>
                  <a:defRPr/>
                </a:pPr>
                <a:r>
                  <a:rPr lang="en-US" sz="2200" b="1">
                    <a:solidFill>
                      <a:srgbClr val="FFFF00"/>
                    </a:solidFill>
                    <a:latin typeface="Helvetica" charset="0"/>
                  </a:rPr>
                  <a:t>        the </a:t>
                </a:r>
                <a:r>
                  <a:rPr lang="en-US" sz="2200" b="1" i="1">
                    <a:solidFill>
                      <a:srgbClr val="FFFF00"/>
                    </a:solidFill>
                    <a:latin typeface="Helvetica" charset="0"/>
                  </a:rPr>
                  <a:t>CHURCH</a:t>
                </a:r>
                <a:r>
                  <a:rPr lang="en-US" sz="2200" b="1">
                    <a:solidFill>
                      <a:srgbClr val="FFFF00"/>
                    </a:solidFill>
                    <a:latin typeface="Helvetica" charset="0"/>
                  </a:rPr>
                  <a:t>.</a:t>
                </a:r>
                <a:endParaRPr lang="en-US" sz="1800" b="1" i="1">
                  <a:solidFill>
                    <a:srgbClr val="FFFF00"/>
                  </a:solidFill>
                  <a:latin typeface="Helvetica" charset="0"/>
                </a:endParaRPr>
              </a:p>
              <a:p>
                <a:pPr defTabSz="903288"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FFF00"/>
                    </a:solidFill>
                    <a:latin typeface="Helvetica" charset="0"/>
                  </a:rPr>
                  <a:t>Most letters from Paul …some fewer from               </a:t>
                </a:r>
                <a:r>
                  <a:rPr lang="ja-JP" altLang="en-US" sz="1800" b="1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 sz="1800" b="1">
                    <a:solidFill>
                      <a:srgbClr val="FFFF00"/>
                    </a:solidFill>
                    <a:latin typeface="Helvetica" charset="0"/>
                  </a:rPr>
                  <a:t>The Others.</a:t>
                </a:r>
                <a:r>
                  <a:rPr lang="ja-JP" altLang="en-US" sz="1800" b="1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 sz="1800" b="1">
                  <a:solidFill>
                    <a:srgbClr val="FE4261"/>
                  </a:solidFill>
                  <a:latin typeface="Helvetica" charset="0"/>
                </a:endParaRPr>
              </a:p>
            </p:txBody>
          </p:sp>
        </p:grp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>
            <a:off x="485775" y="0"/>
            <a:ext cx="8221663" cy="6858000"/>
            <a:chOff x="319" y="0"/>
            <a:chExt cx="5697" cy="4896"/>
          </a:xfrm>
        </p:grpSpPr>
        <p:pic>
          <p:nvPicPr>
            <p:cNvPr id="86057" name="Picture 3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52" name="Rectangle 36"/>
            <p:cNvSpPr>
              <a:spLocks noChangeArrowheads="1"/>
            </p:cNvSpPr>
            <p:nvPr/>
          </p:nvSpPr>
          <p:spPr bwMode="auto">
            <a:xfrm>
              <a:off x="677" y="2022"/>
              <a:ext cx="283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7942263" y="6524625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49</a:t>
            </a:r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1247775" y="387350"/>
            <a:ext cx="234950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>
            <a:off x="1692275" y="728663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58" name="Oval 42"/>
          <p:cNvSpPr>
            <a:spLocks noChangeArrowheads="1"/>
          </p:cNvSpPr>
          <p:nvPr/>
        </p:nvSpPr>
        <p:spPr bwMode="auto">
          <a:xfrm>
            <a:off x="3763963" y="1731963"/>
            <a:ext cx="233362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>
            <a:off x="3667125" y="79216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0" name="Oval 44"/>
          <p:cNvSpPr>
            <a:spLocks noChangeArrowheads="1"/>
          </p:cNvSpPr>
          <p:nvPr/>
        </p:nvSpPr>
        <p:spPr bwMode="auto">
          <a:xfrm>
            <a:off x="4040188" y="812800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>
            <a:off x="5051425" y="1038225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5307013" y="1379538"/>
            <a:ext cx="233362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5727700" y="146685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5513388" y="173831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5203825" y="187325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5484813" y="2078038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5834063" y="2051050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5807075" y="1704975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6064250" y="1839913"/>
            <a:ext cx="233363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6369050" y="192881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6437313" y="2200275"/>
            <a:ext cx="233362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6645275" y="2357438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3976688" y="4271963"/>
            <a:ext cx="234950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6848475" y="326390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7129463" y="307816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8305800" y="2092325"/>
            <a:ext cx="233363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7783513" y="279876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7662863" y="2339975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7518400" y="1946275"/>
            <a:ext cx="234950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6902450" y="201295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7064375" y="182721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6754813" y="1435100"/>
            <a:ext cx="234950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7550150" y="4630738"/>
            <a:ext cx="234950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7500938" y="417036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7921625" y="3825875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86" name="Oval 70"/>
          <p:cNvSpPr>
            <a:spLocks noChangeArrowheads="1"/>
          </p:cNvSpPr>
          <p:nvPr/>
        </p:nvSpPr>
        <p:spPr bwMode="auto">
          <a:xfrm>
            <a:off x="7635875" y="377666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4887" name="Group 71"/>
          <p:cNvGrpSpPr>
            <a:grpSpLocks/>
          </p:cNvGrpSpPr>
          <p:nvPr/>
        </p:nvGrpSpPr>
        <p:grpSpPr bwMode="auto">
          <a:xfrm>
            <a:off x="555625" y="4948238"/>
            <a:ext cx="8015288" cy="1822450"/>
            <a:chOff x="385" y="3533"/>
            <a:chExt cx="5554" cy="1300"/>
          </a:xfrm>
        </p:grpSpPr>
        <p:sp>
          <p:nvSpPr>
            <p:cNvPr id="34888" name="Text Box 72"/>
            <p:cNvSpPr txBox="1">
              <a:spLocks noChangeArrowheads="1"/>
            </p:cNvSpPr>
            <p:nvPr/>
          </p:nvSpPr>
          <p:spPr bwMode="auto">
            <a:xfrm>
              <a:off x="385" y="3533"/>
              <a:ext cx="5012" cy="103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639" tIns="36819" rIns="73639" bIns="3681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900" b="1">
                  <a:solidFill>
                    <a:srgbClr val="FFEA18"/>
                  </a:solidFill>
                  <a:latin typeface="Comic Sans MS" charset="0"/>
                </a:rPr>
                <a:t>THE SPREAD OF THE EARLY CHURCH</a:t>
              </a:r>
            </a:p>
          </p:txBody>
        </p:sp>
        <p:sp>
          <p:nvSpPr>
            <p:cNvPr id="34889" name="Text Box 73"/>
            <p:cNvSpPr txBox="1">
              <a:spLocks noChangeArrowheads="1"/>
            </p:cNvSpPr>
            <p:nvPr/>
          </p:nvSpPr>
          <p:spPr bwMode="auto">
            <a:xfrm>
              <a:off x="2618" y="4616"/>
              <a:ext cx="3321" cy="2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639" tIns="36819" rIns="73639" bIns="3681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300" b="1">
                  <a:solidFill>
                    <a:srgbClr val="FFEA18"/>
                  </a:solidFill>
                  <a:latin typeface="Comic Sans MS" charset="0"/>
                </a:rPr>
                <a:t>REPRESENTATIONAL LOCATIONS ONLY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2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3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4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6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7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7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8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19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20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21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2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6" grpId="0" animBg="1"/>
      <p:bldP spid="34857" grpId="0" animBg="1"/>
      <p:bldP spid="34858" grpId="0" animBg="1"/>
      <p:bldP spid="34859" grpId="0" animBg="1"/>
      <p:bldP spid="34860" grpId="0" animBg="1"/>
      <p:bldP spid="34861" grpId="0" animBg="1"/>
      <p:bldP spid="34862" grpId="0" animBg="1"/>
      <p:bldP spid="34863" grpId="0" animBg="1"/>
      <p:bldP spid="34864" grpId="0" animBg="1"/>
      <p:bldP spid="34865" grpId="0" animBg="1"/>
      <p:bldP spid="34866" grpId="0" animBg="1"/>
      <p:bldP spid="34867" grpId="0" animBg="1"/>
      <p:bldP spid="34868" grpId="0" animBg="1"/>
      <p:bldP spid="34869" grpId="0" animBg="1"/>
      <p:bldP spid="34870" grpId="0" animBg="1"/>
      <p:bldP spid="34871" grpId="0" animBg="1"/>
      <p:bldP spid="34872" grpId="0" animBg="1"/>
      <p:bldP spid="34873" grpId="0" animBg="1"/>
      <p:bldP spid="34874" grpId="0" animBg="1"/>
      <p:bldP spid="34875" grpId="0" animBg="1"/>
      <p:bldP spid="34876" grpId="0" animBg="1"/>
      <p:bldP spid="34877" grpId="0" animBg="1"/>
      <p:bldP spid="34878" grpId="0" animBg="1"/>
      <p:bldP spid="34879" grpId="0" animBg="1"/>
      <p:bldP spid="34880" grpId="0" animBg="1"/>
      <p:bldP spid="34881" grpId="0" animBg="1"/>
      <p:bldP spid="34882" grpId="0" animBg="1"/>
      <p:bldP spid="34883" grpId="0" animBg="1"/>
      <p:bldP spid="34884" grpId="0" animBg="1"/>
      <p:bldP spid="34885" grpId="0" animBg="1"/>
      <p:bldP spid="348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Where were they written?</a:t>
            </a:r>
          </a:p>
        </p:txBody>
      </p:sp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22263" y="-14288"/>
            <a:ext cx="8416925" cy="6872288"/>
            <a:chOff x="223" y="-10"/>
            <a:chExt cx="5833" cy="4906"/>
          </a:xfrm>
        </p:grpSpPr>
        <p:pic>
          <p:nvPicPr>
            <p:cNvPr id="8811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-10"/>
              <a:ext cx="5833" cy="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541" y="1974"/>
              <a:ext cx="369" cy="339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772525" y="-52388"/>
            <a:ext cx="249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>
                <a:solidFill>
                  <a:schemeClr val="bg1"/>
                </a:solidFill>
                <a:latin typeface="Comic Sans MS" charset="0"/>
              </a:rPr>
              <a:t>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289300" y="1852613"/>
            <a:ext cx="1138238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ROMANS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224213" y="439738"/>
            <a:ext cx="2033587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2 CORINTHIANS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026275" y="2655888"/>
            <a:ext cx="1670050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GALATIANS..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029075" y="1720850"/>
            <a:ext cx="2589213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1 CORINTHIANS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562100" y="249238"/>
            <a:ext cx="1641475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COLOSSIANS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270250" y="2124075"/>
            <a:ext cx="11382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1 THESS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260725" y="2397125"/>
            <a:ext cx="12271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2 THESS..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609725" y="531813"/>
            <a:ext cx="15446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PHILEMON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39713" y="1138238"/>
            <a:ext cx="1562100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HEBREWS?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329363" y="4519613"/>
            <a:ext cx="1139825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JAMES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754563" y="2274888"/>
            <a:ext cx="1138237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1 JOHN 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754563" y="2852738"/>
            <a:ext cx="1138237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3 JOHN..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308725" y="4773613"/>
            <a:ext cx="11382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JUDE..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4754563" y="2551113"/>
            <a:ext cx="1138237" cy="35718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1600" b="1">
                <a:solidFill>
                  <a:schemeClr val="bg1"/>
                </a:solidFill>
                <a:latin typeface="Helvetica" charset="0"/>
              </a:rPr>
              <a:t>JOHN</a:t>
            </a:r>
            <a:endParaRPr lang="en-US" sz="1800" b="1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54292" name="Group 20"/>
          <p:cNvGrpSpPr>
            <a:grpSpLocks/>
          </p:cNvGrpSpPr>
          <p:nvPr/>
        </p:nvGrpSpPr>
        <p:grpSpPr bwMode="auto">
          <a:xfrm>
            <a:off x="4621213" y="990600"/>
            <a:ext cx="2541587" cy="685800"/>
            <a:chOff x="2911" y="624"/>
            <a:chExt cx="1601" cy="432"/>
          </a:xfrm>
        </p:grpSpPr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3304" y="909"/>
              <a:ext cx="147" cy="14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4" name="Text Box 22"/>
            <p:cNvSpPr txBox="1">
              <a:spLocks noChangeArrowheads="1"/>
            </p:cNvSpPr>
            <p:nvPr/>
          </p:nvSpPr>
          <p:spPr bwMode="auto">
            <a:xfrm>
              <a:off x="2911" y="624"/>
              <a:ext cx="1601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EPHESUS</a:t>
              </a:r>
            </a:p>
          </p:txBody>
        </p:sp>
      </p:grp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633538" y="-33338"/>
            <a:ext cx="1497012" cy="32702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EPHESIANS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1543050" y="814388"/>
            <a:ext cx="1679575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PHILIPPIANS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1635125" y="2041525"/>
            <a:ext cx="1497013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2 TIMOTHY..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1633538" y="1235075"/>
            <a:ext cx="1497012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1 PETER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1635125" y="1519238"/>
            <a:ext cx="1497013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2 PETER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3425825" y="712788"/>
            <a:ext cx="1450975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1 TIMOTHY..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754563" y="1998663"/>
            <a:ext cx="1138237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Helvetica" charset="0"/>
              </a:rPr>
              <a:t>TITUS</a:t>
            </a:r>
          </a:p>
        </p:txBody>
      </p: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2736850" y="1143000"/>
            <a:ext cx="2266950" cy="741363"/>
            <a:chOff x="1724" y="720"/>
            <a:chExt cx="1300" cy="467"/>
          </a:xfrm>
        </p:grpSpPr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2352" y="1041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4" name="Text Box 32"/>
            <p:cNvSpPr txBox="1">
              <a:spLocks noChangeArrowheads="1"/>
            </p:cNvSpPr>
            <p:nvPr/>
          </p:nvSpPr>
          <p:spPr bwMode="auto">
            <a:xfrm>
              <a:off x="1724" y="720"/>
              <a:ext cx="1300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CORINTH</a:t>
              </a:r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6096000" y="4038600"/>
            <a:ext cx="2819400" cy="730250"/>
            <a:chOff x="3840" y="2544"/>
            <a:chExt cx="1776" cy="460"/>
          </a:xfrm>
        </p:grpSpPr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4787" y="2858"/>
              <a:ext cx="179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7" name="Text Box 35"/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JERUSALEM</a:t>
              </a:r>
            </a:p>
          </p:txBody>
        </p:sp>
      </p:grpSp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0" y="0"/>
            <a:ext cx="2063750" cy="688975"/>
            <a:chOff x="0" y="0"/>
            <a:chExt cx="1300" cy="434"/>
          </a:xfrm>
        </p:grpSpPr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751" y="288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300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ROME</a:t>
              </a:r>
            </a:p>
          </p:txBody>
        </p:sp>
      </p:grp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735013" y="2841625"/>
            <a:ext cx="2806700" cy="34798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Comic Sans MS" charset="0"/>
              </a:rPr>
              <a:t>Where were they written?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8528050" y="6097588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7926388" y="6529388"/>
            <a:ext cx="6223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67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8707438" y="6473825"/>
            <a:ext cx="3667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27</a:t>
            </a:r>
          </a:p>
        </p:txBody>
      </p:sp>
      <p:grpSp>
        <p:nvGrpSpPr>
          <p:cNvPr id="54317" name="Group 45"/>
          <p:cNvGrpSpPr>
            <a:grpSpLocks/>
          </p:cNvGrpSpPr>
          <p:nvPr/>
        </p:nvGrpSpPr>
        <p:grpSpPr bwMode="auto">
          <a:xfrm>
            <a:off x="6851650" y="1676400"/>
            <a:ext cx="2292350" cy="927100"/>
            <a:chOff x="4316" y="1056"/>
            <a:chExt cx="1300" cy="584"/>
          </a:xfrm>
        </p:grpSpPr>
        <p:sp>
          <p:nvSpPr>
            <p:cNvPr id="54318" name="Oval 46"/>
            <p:cNvSpPr>
              <a:spLocks noChangeArrowheads="1"/>
            </p:cNvSpPr>
            <p:nvPr/>
          </p:nvSpPr>
          <p:spPr bwMode="auto">
            <a:xfrm>
              <a:off x="4998" y="1494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9" name="Text Box 47"/>
            <p:cNvSpPr txBox="1">
              <a:spLocks noChangeArrowheads="1"/>
            </p:cNvSpPr>
            <p:nvPr/>
          </p:nvSpPr>
          <p:spPr bwMode="auto">
            <a:xfrm>
              <a:off x="4316" y="1056"/>
              <a:ext cx="1300" cy="4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rgbClr val="FFFFFF"/>
                  </a:solidFill>
                  <a:latin typeface="Arial Black" charset="0"/>
                </a:rPr>
                <a:t>SYRIAN ANTIOCH</a:t>
              </a:r>
            </a:p>
          </p:txBody>
        </p:sp>
      </p:grp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3036888" y="33338"/>
            <a:ext cx="2906712" cy="5476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600" b="1" i="1">
                <a:solidFill>
                  <a:schemeClr val="bg1"/>
                </a:solidFill>
                <a:latin typeface="Arial Black" charset="0"/>
              </a:rPr>
              <a:t>MACEDONIA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utoUpdateAnimBg="0"/>
      <p:bldP spid="54279" grpId="0" autoUpdateAnimBg="0"/>
      <p:bldP spid="54280" grpId="0" autoUpdateAnimBg="0"/>
      <p:bldP spid="54281" grpId="0" autoUpdateAnimBg="0"/>
      <p:bldP spid="54282" grpId="0" autoUpdateAnimBg="0"/>
      <p:bldP spid="54283" grpId="0" autoUpdateAnimBg="0"/>
      <p:bldP spid="54284" grpId="0" autoUpdateAnimBg="0"/>
      <p:bldP spid="54285" grpId="0" autoUpdateAnimBg="0"/>
      <p:bldP spid="54286" grpId="0" autoUpdateAnimBg="0"/>
      <p:bldP spid="54287" grpId="0" autoUpdateAnimBg="0"/>
      <p:bldP spid="54288" grpId="0" autoUpdateAnimBg="0"/>
      <p:bldP spid="54289" grpId="0" autoUpdateAnimBg="0"/>
      <p:bldP spid="54290" grpId="0" autoUpdateAnimBg="0"/>
      <p:bldP spid="54291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299" grpId="0" autoUpdateAnimBg="0"/>
      <p:bldP spid="54300" grpId="0" autoUpdateAnimBg="0"/>
      <p:bldP spid="54301" grpId="0" autoUpdateAnimBg="0"/>
      <p:bldP spid="543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cs typeface="+mj-cs"/>
              </a:rPr>
              <a:t>Roman Territories (50</a:t>
            </a:r>
            <a:r>
              <a:rPr lang="en-US" sz="3200" dirty="0">
                <a:solidFill>
                  <a:srgbClr val="FFFF00"/>
                </a:solidFill>
                <a:cs typeface="+mj-cs"/>
              </a:rPr>
              <a:t> BC-AD </a:t>
            </a:r>
            <a:r>
              <a:rPr lang="en-US" sz="4000" dirty="0">
                <a:solidFill>
                  <a:srgbClr val="FFFF00"/>
                </a:solidFill>
                <a:cs typeface="+mj-cs"/>
              </a:rPr>
              <a:t>100)</a:t>
            </a:r>
            <a:endParaRPr lang="en-US" sz="4000" dirty="0">
              <a:cs typeface="+mj-cs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</a:rPr>
              <a:t>165</a:t>
            </a:r>
          </a:p>
        </p:txBody>
      </p:sp>
      <p:pic>
        <p:nvPicPr>
          <p:cNvPr id="54275" name="Picture 4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93763"/>
            <a:ext cx="92202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j02372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600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8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The circular letters… keeping in touch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-14288"/>
            <a:ext cx="841692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81050" y="2765425"/>
            <a:ext cx="531813" cy="474663"/>
          </a:xfrm>
          <a:prstGeom prst="rect">
            <a:avLst/>
          </a:prstGeom>
          <a:solidFill>
            <a:srgbClr val="3973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772525" y="-52388"/>
            <a:ext cx="249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>
                <a:solidFill>
                  <a:schemeClr val="bg1"/>
                </a:solidFill>
                <a:latin typeface="Comic Sans MS" charset="0"/>
              </a:rPr>
              <a:t>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89300" y="1852613"/>
            <a:ext cx="1138238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ROMANS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24213" y="439738"/>
            <a:ext cx="2033587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2 CORINTHIANS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026275" y="2655888"/>
            <a:ext cx="1562100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GALATIANS..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029075" y="1720850"/>
            <a:ext cx="2589213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1 CORINTHIANS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62100" y="249238"/>
            <a:ext cx="1641475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COLOSSIANS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270250" y="2124075"/>
            <a:ext cx="11382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1 THESS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260725" y="2397125"/>
            <a:ext cx="1339850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2 THESS..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609725" y="531813"/>
            <a:ext cx="15446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PHILEMON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39713" y="1138238"/>
            <a:ext cx="1562100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HEBREWS?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329363" y="4519613"/>
            <a:ext cx="1139825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JAMES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754563" y="2274888"/>
            <a:ext cx="1138237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1 JOHN 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754563" y="2852738"/>
            <a:ext cx="1138237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3 JOHN..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308725" y="4773613"/>
            <a:ext cx="1138238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JUDE..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754563" y="2551113"/>
            <a:ext cx="1138237" cy="35718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CFA2B6"/>
                </a:solidFill>
                <a:latin typeface="Helvetica" charset="0"/>
              </a:rPr>
              <a:t>2 </a:t>
            </a:r>
            <a:r>
              <a:rPr lang="en-US" sz="1600" b="1">
                <a:solidFill>
                  <a:srgbClr val="CFA2B6"/>
                </a:solidFill>
                <a:latin typeface="Helvetica" charset="0"/>
              </a:rPr>
              <a:t>JOHN</a:t>
            </a:r>
            <a:endParaRPr lang="en-US" sz="1800" b="1">
              <a:solidFill>
                <a:srgbClr val="CFA2B6"/>
              </a:solidFill>
              <a:latin typeface="Helvetica" charset="0"/>
            </a:endParaRPr>
          </a:p>
        </p:txBody>
      </p: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4621213" y="990600"/>
            <a:ext cx="2541587" cy="685800"/>
            <a:chOff x="2911" y="624"/>
            <a:chExt cx="1601" cy="432"/>
          </a:xfrm>
        </p:grpSpPr>
        <p:sp>
          <p:nvSpPr>
            <p:cNvPr id="56340" name="Oval 20"/>
            <p:cNvSpPr>
              <a:spLocks noChangeArrowheads="1"/>
            </p:cNvSpPr>
            <p:nvPr/>
          </p:nvSpPr>
          <p:spPr bwMode="auto">
            <a:xfrm>
              <a:off x="3304" y="909"/>
              <a:ext cx="147" cy="14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1" name="Text Box 21"/>
            <p:cNvSpPr txBox="1">
              <a:spLocks noChangeArrowheads="1"/>
            </p:cNvSpPr>
            <p:nvPr/>
          </p:nvSpPr>
          <p:spPr bwMode="auto">
            <a:xfrm>
              <a:off x="2911" y="624"/>
              <a:ext cx="1601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EPHESUS</a:t>
              </a:r>
            </a:p>
          </p:txBody>
        </p:sp>
      </p:grp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633538" y="-33338"/>
            <a:ext cx="1497012" cy="32702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EPHESIANS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1543050" y="814388"/>
            <a:ext cx="1679575" cy="327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PHILIPPIANS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1635125" y="2041525"/>
            <a:ext cx="1497013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2 TIMOTHY..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1633538" y="1235075"/>
            <a:ext cx="1497012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1 PETER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1635125" y="1519238"/>
            <a:ext cx="1497013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2 PETER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3425825" y="712788"/>
            <a:ext cx="1450975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1 TIMOTHY..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4754563" y="1998663"/>
            <a:ext cx="1138237" cy="327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FA2B6"/>
                </a:solidFill>
                <a:latin typeface="Helvetica" charset="0"/>
              </a:rPr>
              <a:t>TITUS</a:t>
            </a:r>
          </a:p>
        </p:txBody>
      </p:sp>
      <p:grpSp>
        <p:nvGrpSpPr>
          <p:cNvPr id="90139" name="Group 29"/>
          <p:cNvGrpSpPr>
            <a:grpSpLocks/>
          </p:cNvGrpSpPr>
          <p:nvPr/>
        </p:nvGrpSpPr>
        <p:grpSpPr bwMode="auto">
          <a:xfrm>
            <a:off x="2749550" y="1143000"/>
            <a:ext cx="2236788" cy="741363"/>
            <a:chOff x="1724" y="720"/>
            <a:chExt cx="1300" cy="467"/>
          </a:xfrm>
        </p:grpSpPr>
        <p:sp>
          <p:nvSpPr>
            <p:cNvPr id="56350" name="Oval 30"/>
            <p:cNvSpPr>
              <a:spLocks noChangeArrowheads="1"/>
            </p:cNvSpPr>
            <p:nvPr/>
          </p:nvSpPr>
          <p:spPr bwMode="auto">
            <a:xfrm>
              <a:off x="2352" y="1041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51" name="Text Box 31"/>
            <p:cNvSpPr txBox="1">
              <a:spLocks noChangeArrowheads="1"/>
            </p:cNvSpPr>
            <p:nvPr/>
          </p:nvSpPr>
          <p:spPr bwMode="auto">
            <a:xfrm>
              <a:off x="1724" y="720"/>
              <a:ext cx="1300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CORINTH</a:t>
              </a:r>
            </a:p>
          </p:txBody>
        </p:sp>
      </p:grpSp>
      <p:grpSp>
        <p:nvGrpSpPr>
          <p:cNvPr id="90140" name="Group 32"/>
          <p:cNvGrpSpPr>
            <a:grpSpLocks/>
          </p:cNvGrpSpPr>
          <p:nvPr/>
        </p:nvGrpSpPr>
        <p:grpSpPr bwMode="auto">
          <a:xfrm>
            <a:off x="6096000" y="4038600"/>
            <a:ext cx="2819400" cy="730250"/>
            <a:chOff x="3840" y="2544"/>
            <a:chExt cx="1776" cy="460"/>
          </a:xfrm>
        </p:grpSpPr>
        <p:sp>
          <p:nvSpPr>
            <p:cNvPr id="56353" name="Oval 33"/>
            <p:cNvSpPr>
              <a:spLocks noChangeArrowheads="1"/>
            </p:cNvSpPr>
            <p:nvPr/>
          </p:nvSpPr>
          <p:spPr bwMode="auto">
            <a:xfrm>
              <a:off x="4787" y="2858"/>
              <a:ext cx="179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54" name="Text Box 34"/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JERUSALEM</a:t>
              </a:r>
            </a:p>
          </p:txBody>
        </p:sp>
      </p:grpSp>
      <p:grpSp>
        <p:nvGrpSpPr>
          <p:cNvPr id="90141" name="Group 35"/>
          <p:cNvGrpSpPr>
            <a:grpSpLocks/>
          </p:cNvGrpSpPr>
          <p:nvPr/>
        </p:nvGrpSpPr>
        <p:grpSpPr bwMode="auto">
          <a:xfrm>
            <a:off x="0" y="0"/>
            <a:ext cx="2063750" cy="688975"/>
            <a:chOff x="0" y="0"/>
            <a:chExt cx="1300" cy="434"/>
          </a:xfrm>
        </p:grpSpPr>
        <p:sp>
          <p:nvSpPr>
            <p:cNvPr id="56356" name="Oval 36"/>
            <p:cNvSpPr>
              <a:spLocks noChangeArrowheads="1"/>
            </p:cNvSpPr>
            <p:nvPr/>
          </p:nvSpPr>
          <p:spPr bwMode="auto">
            <a:xfrm>
              <a:off x="751" y="288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57" name="Text Box 37"/>
            <p:cNvSpPr txBox="1">
              <a:spLocks noChangeArrowheads="1"/>
            </p:cNvSpPr>
            <p:nvPr/>
          </p:nvSpPr>
          <p:spPr bwMode="auto">
            <a:xfrm>
              <a:off x="0" y="0"/>
              <a:ext cx="1300" cy="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chemeClr val="bg1"/>
                  </a:solidFill>
                  <a:latin typeface="Arial Black" charset="0"/>
                </a:rPr>
                <a:t>ROME</a:t>
              </a:r>
            </a:p>
          </p:txBody>
        </p:sp>
      </p:grp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8528050" y="6097588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7926388" y="6529388"/>
            <a:ext cx="6223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68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770938" y="6473825"/>
            <a:ext cx="2365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90147" name="Group 43"/>
          <p:cNvGrpSpPr>
            <a:grpSpLocks/>
          </p:cNvGrpSpPr>
          <p:nvPr/>
        </p:nvGrpSpPr>
        <p:grpSpPr bwMode="auto">
          <a:xfrm>
            <a:off x="6851650" y="1676400"/>
            <a:ext cx="2292350" cy="927100"/>
            <a:chOff x="4316" y="1056"/>
            <a:chExt cx="1300" cy="584"/>
          </a:xfrm>
        </p:grpSpPr>
        <p:sp>
          <p:nvSpPr>
            <p:cNvPr id="56364" name="Oval 44"/>
            <p:cNvSpPr>
              <a:spLocks noChangeArrowheads="1"/>
            </p:cNvSpPr>
            <p:nvPr/>
          </p:nvSpPr>
          <p:spPr bwMode="auto">
            <a:xfrm>
              <a:off x="4998" y="1494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65" name="Text Box 45"/>
            <p:cNvSpPr txBox="1">
              <a:spLocks noChangeArrowheads="1"/>
            </p:cNvSpPr>
            <p:nvPr/>
          </p:nvSpPr>
          <p:spPr bwMode="auto">
            <a:xfrm>
              <a:off x="4316" y="1056"/>
              <a:ext cx="1300" cy="4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48" tIns="41025" rIns="82048" bIns="4102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600" b="1" i="1">
                  <a:solidFill>
                    <a:srgbClr val="FFFFFF"/>
                  </a:solidFill>
                  <a:latin typeface="Arial Black" charset="0"/>
                </a:rPr>
                <a:t>SYRIAN ANTIOCH</a:t>
              </a:r>
            </a:p>
          </p:txBody>
        </p:sp>
      </p:grp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3036888" y="33338"/>
            <a:ext cx="2906712" cy="5476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600" b="1" i="1">
                <a:solidFill>
                  <a:schemeClr val="bg1"/>
                </a:solidFill>
                <a:latin typeface="Arial Black" charset="0"/>
              </a:rPr>
              <a:t>MACEDONIA</a:t>
            </a:r>
          </a:p>
        </p:txBody>
      </p:sp>
      <p:grpSp>
        <p:nvGrpSpPr>
          <p:cNvPr id="56367" name="Group 47"/>
          <p:cNvGrpSpPr>
            <a:grpSpLocks/>
          </p:cNvGrpSpPr>
          <p:nvPr/>
        </p:nvGrpSpPr>
        <p:grpSpPr bwMode="auto">
          <a:xfrm>
            <a:off x="1552575" y="765175"/>
            <a:ext cx="6983413" cy="4470400"/>
            <a:chOff x="1173" y="520"/>
            <a:chExt cx="4838" cy="3192"/>
          </a:xfrm>
        </p:grpSpPr>
        <p:grpSp>
          <p:nvGrpSpPr>
            <p:cNvPr id="90151" name="Group 48"/>
            <p:cNvGrpSpPr>
              <a:grpSpLocks/>
            </p:cNvGrpSpPr>
            <p:nvPr/>
          </p:nvGrpSpPr>
          <p:grpSpPr bwMode="auto">
            <a:xfrm>
              <a:off x="3105" y="744"/>
              <a:ext cx="1430" cy="475"/>
              <a:chOff x="3105" y="744"/>
              <a:chExt cx="1430" cy="475"/>
            </a:xfrm>
          </p:grpSpPr>
          <p:sp>
            <p:nvSpPr>
              <p:cNvPr id="56369" name="Oval 49"/>
              <p:cNvSpPr>
                <a:spLocks noChangeArrowheads="1"/>
              </p:cNvSpPr>
              <p:nvPr/>
            </p:nvSpPr>
            <p:spPr bwMode="auto">
              <a:xfrm>
                <a:off x="3643" y="1054"/>
                <a:ext cx="162" cy="165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73622" tIns="36810" rIns="73622" bIns="36810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370" name="Text Box 50"/>
              <p:cNvSpPr txBox="1">
                <a:spLocks noChangeArrowheads="1"/>
              </p:cNvSpPr>
              <p:nvPr/>
            </p:nvSpPr>
            <p:spPr bwMode="auto">
              <a:xfrm>
                <a:off x="3105" y="744"/>
                <a:ext cx="1430" cy="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622" tIns="36810" rIns="73622" bIns="36810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sz="2200" b="1">
                  <a:solidFill>
                    <a:schemeClr val="bg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90152" name="Group 51"/>
            <p:cNvGrpSpPr>
              <a:grpSpLocks/>
            </p:cNvGrpSpPr>
            <p:nvPr/>
          </p:nvGrpSpPr>
          <p:grpSpPr bwMode="auto">
            <a:xfrm>
              <a:off x="1984" y="862"/>
              <a:ext cx="1429" cy="483"/>
              <a:chOff x="1984" y="862"/>
              <a:chExt cx="1429" cy="483"/>
            </a:xfrm>
          </p:grpSpPr>
          <p:sp>
            <p:nvSpPr>
              <p:cNvPr id="56372" name="Oval 52"/>
              <p:cNvSpPr>
                <a:spLocks noChangeArrowheads="1"/>
              </p:cNvSpPr>
              <p:nvPr/>
            </p:nvSpPr>
            <p:spPr bwMode="auto">
              <a:xfrm>
                <a:off x="2587" y="1180"/>
                <a:ext cx="162" cy="165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73622" tIns="36810" rIns="73622" bIns="36810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373" name="Text Box 53"/>
              <p:cNvSpPr txBox="1">
                <a:spLocks noChangeArrowheads="1"/>
              </p:cNvSpPr>
              <p:nvPr/>
            </p:nvSpPr>
            <p:spPr bwMode="auto">
              <a:xfrm>
                <a:off x="1984" y="862"/>
                <a:ext cx="1431" cy="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622" tIns="36810" rIns="73622" bIns="36810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sz="2200" b="1">
                  <a:solidFill>
                    <a:schemeClr val="bg1"/>
                  </a:solidFill>
                  <a:latin typeface="Comic Sans MS" charset="0"/>
                </a:endParaRPr>
              </a:p>
            </p:txBody>
          </p:sp>
        </p:grpSp>
        <p:sp>
          <p:nvSpPr>
            <p:cNvPr id="56374" name="Oval 54"/>
            <p:cNvSpPr>
              <a:spLocks noChangeArrowheads="1"/>
            </p:cNvSpPr>
            <p:nvPr/>
          </p:nvSpPr>
          <p:spPr bwMode="auto">
            <a:xfrm>
              <a:off x="5394" y="3547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75" name="Oval 55"/>
            <p:cNvSpPr>
              <a:spLocks noChangeArrowheads="1"/>
            </p:cNvSpPr>
            <p:nvPr/>
          </p:nvSpPr>
          <p:spPr bwMode="auto">
            <a:xfrm>
              <a:off x="1173" y="520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76" name="Oval 56"/>
            <p:cNvSpPr>
              <a:spLocks noChangeArrowheads="1"/>
            </p:cNvSpPr>
            <p:nvPr/>
          </p:nvSpPr>
          <p:spPr bwMode="auto">
            <a:xfrm>
              <a:off x="2541" y="565"/>
              <a:ext cx="162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77" name="Oval 57"/>
            <p:cNvSpPr>
              <a:spLocks noChangeArrowheads="1"/>
            </p:cNvSpPr>
            <p:nvPr/>
          </p:nvSpPr>
          <p:spPr bwMode="auto">
            <a:xfrm>
              <a:off x="2798" y="580"/>
              <a:ext cx="163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78" name="Oval 58"/>
            <p:cNvSpPr>
              <a:spLocks noChangeArrowheads="1"/>
            </p:cNvSpPr>
            <p:nvPr/>
          </p:nvSpPr>
          <p:spPr bwMode="auto">
            <a:xfrm>
              <a:off x="3500" y="741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79" name="Oval 59"/>
            <p:cNvSpPr>
              <a:spLocks noChangeArrowheads="1"/>
            </p:cNvSpPr>
            <p:nvPr/>
          </p:nvSpPr>
          <p:spPr bwMode="auto">
            <a:xfrm>
              <a:off x="3969" y="1047"/>
              <a:ext cx="164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0" name="Oval 60"/>
            <p:cNvSpPr>
              <a:spLocks noChangeArrowheads="1"/>
            </p:cNvSpPr>
            <p:nvPr/>
          </p:nvSpPr>
          <p:spPr bwMode="auto">
            <a:xfrm>
              <a:off x="3820" y="1241"/>
              <a:ext cx="162" cy="16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1" name="Oval 61"/>
            <p:cNvSpPr>
              <a:spLocks noChangeArrowheads="1"/>
            </p:cNvSpPr>
            <p:nvPr/>
          </p:nvSpPr>
          <p:spPr bwMode="auto">
            <a:xfrm>
              <a:off x="3606" y="1337"/>
              <a:ext cx="163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2" name="Oval 62"/>
            <p:cNvSpPr>
              <a:spLocks noChangeArrowheads="1"/>
            </p:cNvSpPr>
            <p:nvPr/>
          </p:nvSpPr>
          <p:spPr bwMode="auto">
            <a:xfrm>
              <a:off x="3800" y="1483"/>
              <a:ext cx="162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3" name="Oval 63"/>
            <p:cNvSpPr>
              <a:spLocks noChangeArrowheads="1"/>
            </p:cNvSpPr>
            <p:nvPr/>
          </p:nvSpPr>
          <p:spPr bwMode="auto">
            <a:xfrm>
              <a:off x="4043" y="1464"/>
              <a:ext cx="162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4" name="Oval 64"/>
            <p:cNvSpPr>
              <a:spLocks noChangeArrowheads="1"/>
            </p:cNvSpPr>
            <p:nvPr/>
          </p:nvSpPr>
          <p:spPr bwMode="auto">
            <a:xfrm>
              <a:off x="4024" y="1217"/>
              <a:ext cx="164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5" name="Oval 65"/>
            <p:cNvSpPr>
              <a:spLocks noChangeArrowheads="1"/>
            </p:cNvSpPr>
            <p:nvPr/>
          </p:nvSpPr>
          <p:spPr bwMode="auto">
            <a:xfrm>
              <a:off x="4202" y="1313"/>
              <a:ext cx="162" cy="16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6" name="Oval 66"/>
            <p:cNvSpPr>
              <a:spLocks noChangeArrowheads="1"/>
            </p:cNvSpPr>
            <p:nvPr/>
          </p:nvSpPr>
          <p:spPr bwMode="auto">
            <a:xfrm>
              <a:off x="4413" y="1377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7" name="Oval 67"/>
            <p:cNvSpPr>
              <a:spLocks noChangeArrowheads="1"/>
            </p:cNvSpPr>
            <p:nvPr/>
          </p:nvSpPr>
          <p:spPr bwMode="auto">
            <a:xfrm>
              <a:off x="4460" y="1571"/>
              <a:ext cx="162" cy="16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8" name="Oval 68"/>
            <p:cNvSpPr>
              <a:spLocks noChangeArrowheads="1"/>
            </p:cNvSpPr>
            <p:nvPr/>
          </p:nvSpPr>
          <p:spPr bwMode="auto">
            <a:xfrm>
              <a:off x="4605" y="1683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89" name="Oval 69"/>
            <p:cNvSpPr>
              <a:spLocks noChangeArrowheads="1"/>
            </p:cNvSpPr>
            <p:nvPr/>
          </p:nvSpPr>
          <p:spPr bwMode="auto">
            <a:xfrm>
              <a:off x="2756" y="3050"/>
              <a:ext cx="164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0" name="Oval 70"/>
            <p:cNvSpPr>
              <a:spLocks noChangeArrowheads="1"/>
            </p:cNvSpPr>
            <p:nvPr/>
          </p:nvSpPr>
          <p:spPr bwMode="auto">
            <a:xfrm>
              <a:off x="4745" y="2330"/>
              <a:ext cx="162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1" name="Oval 71"/>
            <p:cNvSpPr>
              <a:spLocks noChangeArrowheads="1"/>
            </p:cNvSpPr>
            <p:nvPr/>
          </p:nvSpPr>
          <p:spPr bwMode="auto">
            <a:xfrm>
              <a:off x="4940" y="2196"/>
              <a:ext cx="162" cy="16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2" name="Oval 72"/>
            <p:cNvSpPr>
              <a:spLocks noChangeArrowheads="1"/>
            </p:cNvSpPr>
            <p:nvPr/>
          </p:nvSpPr>
          <p:spPr bwMode="auto">
            <a:xfrm>
              <a:off x="5755" y="1494"/>
              <a:ext cx="163" cy="168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3" name="Oval 73"/>
            <p:cNvSpPr>
              <a:spLocks noChangeArrowheads="1"/>
            </p:cNvSpPr>
            <p:nvPr/>
          </p:nvSpPr>
          <p:spPr bwMode="auto">
            <a:xfrm>
              <a:off x="5393" y="1998"/>
              <a:ext cx="162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4" name="Oval 74"/>
            <p:cNvSpPr>
              <a:spLocks noChangeArrowheads="1"/>
            </p:cNvSpPr>
            <p:nvPr/>
          </p:nvSpPr>
          <p:spPr bwMode="auto">
            <a:xfrm>
              <a:off x="5310" y="1671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5" name="Oval 75"/>
            <p:cNvSpPr>
              <a:spLocks noChangeArrowheads="1"/>
            </p:cNvSpPr>
            <p:nvPr/>
          </p:nvSpPr>
          <p:spPr bwMode="auto">
            <a:xfrm>
              <a:off x="5210" y="1391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6" name="Oval 76"/>
            <p:cNvSpPr>
              <a:spLocks noChangeArrowheads="1"/>
            </p:cNvSpPr>
            <p:nvPr/>
          </p:nvSpPr>
          <p:spPr bwMode="auto">
            <a:xfrm>
              <a:off x="4783" y="1437"/>
              <a:ext cx="164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7" name="Oval 77"/>
            <p:cNvSpPr>
              <a:spLocks noChangeArrowheads="1"/>
            </p:cNvSpPr>
            <p:nvPr/>
          </p:nvSpPr>
          <p:spPr bwMode="auto">
            <a:xfrm>
              <a:off x="4895" y="1304"/>
              <a:ext cx="163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8" name="Oval 78"/>
            <p:cNvSpPr>
              <a:spLocks noChangeArrowheads="1"/>
            </p:cNvSpPr>
            <p:nvPr/>
          </p:nvSpPr>
          <p:spPr bwMode="auto">
            <a:xfrm>
              <a:off x="4681" y="1026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99" name="Oval 79"/>
            <p:cNvSpPr>
              <a:spLocks noChangeArrowheads="1"/>
            </p:cNvSpPr>
            <p:nvPr/>
          </p:nvSpPr>
          <p:spPr bwMode="auto">
            <a:xfrm>
              <a:off x="5849" y="2897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400" name="Oval 80"/>
            <p:cNvSpPr>
              <a:spLocks noChangeArrowheads="1"/>
            </p:cNvSpPr>
            <p:nvPr/>
          </p:nvSpPr>
          <p:spPr bwMode="auto">
            <a:xfrm>
              <a:off x="5197" y="2977"/>
              <a:ext cx="162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401" name="Oval 81"/>
            <p:cNvSpPr>
              <a:spLocks noChangeArrowheads="1"/>
            </p:cNvSpPr>
            <p:nvPr/>
          </p:nvSpPr>
          <p:spPr bwMode="auto">
            <a:xfrm>
              <a:off x="5489" y="2732"/>
              <a:ext cx="164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402" name="Oval 82"/>
            <p:cNvSpPr>
              <a:spLocks noChangeArrowheads="1"/>
            </p:cNvSpPr>
            <p:nvPr/>
          </p:nvSpPr>
          <p:spPr bwMode="auto">
            <a:xfrm>
              <a:off x="5291" y="2696"/>
              <a:ext cx="164" cy="16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6403" name="Text Box 83"/>
          <p:cNvSpPr txBox="1">
            <a:spLocks noChangeArrowheads="1"/>
          </p:cNvSpPr>
          <p:nvPr/>
        </p:nvSpPr>
        <p:spPr bwMode="auto">
          <a:xfrm>
            <a:off x="500063" y="2325688"/>
            <a:ext cx="2947987" cy="4329112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Comic Sans MS" charset="0"/>
              </a:rPr>
              <a:t>The circular letters… keeping in touch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3429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Geography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67200" y="255588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</a:p>
        </p:txBody>
      </p:sp>
      <p:sp>
        <p:nvSpPr>
          <p:cNvPr id="8196" name="Rectangle 4" descr="Green marble"/>
          <p:cNvSpPr>
            <a:spLocks noChangeArrowheads="1"/>
          </p:cNvSpPr>
          <p:nvPr/>
        </p:nvSpPr>
        <p:spPr bwMode="auto">
          <a:xfrm>
            <a:off x="1600200" y="457200"/>
            <a:ext cx="533400" cy="4114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</a:t>
            </a:r>
          </a:p>
        </p:txBody>
      </p:sp>
      <p:sp>
        <p:nvSpPr>
          <p:cNvPr id="8197" name="Rectangle 5" descr="Brown marble"/>
          <p:cNvSpPr>
            <a:spLocks noChangeArrowheads="1"/>
          </p:cNvSpPr>
          <p:nvPr/>
        </p:nvSpPr>
        <p:spPr bwMode="auto">
          <a:xfrm>
            <a:off x="5257800" y="457200"/>
            <a:ext cx="685800" cy="2819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2819400" cy="109378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Emperors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257800" y="304800"/>
            <a:ext cx="281940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Herodians</a:t>
            </a:r>
          </a:p>
        </p:txBody>
      </p:sp>
      <p:sp>
        <p:nvSpPr>
          <p:cNvPr id="8200" name="AutoShape 8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1" name="AutoShape 9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</a:rPr>
              <a:t>185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2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Roman Emperors</a:t>
            </a:r>
          </a:p>
        </p:txBody>
      </p:sp>
      <p:pic>
        <p:nvPicPr>
          <p:cNvPr id="9219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Ner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Antony &amp; Octav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38" y="1143000"/>
            <a:ext cx="32559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</a:rPr>
              <a:t>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aul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836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1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166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aul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37563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2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166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3</a:t>
            </a:r>
          </a:p>
        </p:txBody>
      </p:sp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90538"/>
            <a:ext cx="8447088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167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Paul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740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 to Rome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167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68610" name="Picture 4" descr="4thJourne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6" t="4349" r="7729" b="10141"/>
          <a:stretch>
            <a:fillRect/>
          </a:stretch>
        </p:blipFill>
        <p:spPr bwMode="auto">
          <a:xfrm rot="-5400000">
            <a:off x="1447800" y="-838200"/>
            <a:ext cx="6248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941388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+mj-cs"/>
              </a:rPr>
              <a:t>Paul</a:t>
            </a:r>
            <a:r>
              <a:rPr lang="ja-JP" altLang="en-US" sz="4000">
                <a:cs typeface="+mj-cs"/>
              </a:rPr>
              <a:t>’</a:t>
            </a:r>
            <a:r>
              <a:rPr lang="en-US" sz="4000">
                <a:cs typeface="+mj-cs"/>
              </a:rPr>
              <a:t>s Fourth Missionary Journey</a:t>
            </a:r>
            <a:endParaRPr lang="en-US">
              <a:cs typeface="+mj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</a:rPr>
              <a:t>168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946</Words>
  <Application>Microsoft Macintosh PowerPoint</Application>
  <PresentationFormat>On-screen Show (4:3)</PresentationFormat>
  <Paragraphs>341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Times</vt:lpstr>
      <vt:lpstr>Trajan</vt:lpstr>
      <vt:lpstr>Arial</vt:lpstr>
      <vt:lpstr>Arial Black</vt:lpstr>
      <vt:lpstr>Comic Sans MS</vt:lpstr>
      <vt:lpstr>Engravers MT</vt:lpstr>
      <vt:lpstr>Helvetica</vt:lpstr>
      <vt:lpstr>Times New Roman</vt:lpstr>
      <vt:lpstr>Wingdings</vt:lpstr>
      <vt:lpstr>Blank Presentation</vt:lpstr>
      <vt:lpstr>untitled 1</vt:lpstr>
      <vt:lpstr>Default Design</vt:lpstr>
      <vt:lpstr>Beam</vt:lpstr>
      <vt:lpstr>Azure</vt:lpstr>
      <vt:lpstr>Geography of the Roman Empire, Paul's Journeys &amp; Letters</vt:lpstr>
      <vt:lpstr>Roman Territories (50 BC-AD 100)</vt:lpstr>
      <vt:lpstr>Emperors</vt:lpstr>
      <vt:lpstr>Roman Emperors</vt:lpstr>
      <vt:lpstr>Paul Journey 1</vt:lpstr>
      <vt:lpstr>Paul Journey 2</vt:lpstr>
      <vt:lpstr>Paul Journey 3</vt:lpstr>
      <vt:lpstr>Paul Journey  to Rome</vt:lpstr>
      <vt:lpstr>Paul’s Fourth Missionary Journey</vt:lpstr>
      <vt:lpstr>Roman Empire Extent</vt:lpstr>
      <vt:lpstr>Journey 1</vt:lpstr>
      <vt:lpstr>Jerusalem Council</vt:lpstr>
      <vt:lpstr>Journey 2</vt:lpstr>
      <vt:lpstr>Journey 3</vt:lpstr>
      <vt:lpstr>Journey 4</vt:lpstr>
      <vt:lpstr>Journey Summary</vt:lpstr>
      <vt:lpstr>The NT Comes Together</vt:lpstr>
      <vt:lpstr>The Spread of the Early Church</vt:lpstr>
      <vt:lpstr>Where were they written?</vt:lpstr>
      <vt:lpstr>The circular letters… keeping in touch</vt:lpstr>
      <vt:lpstr>Black</vt:lpstr>
      <vt:lpstr>Bible Geography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Territories (50 BC-AD 100)</dc:title>
  <dc:creator>Rick Griffith</dc:creator>
  <cp:lastModifiedBy>Rick Griffith</cp:lastModifiedBy>
  <cp:revision>20</cp:revision>
  <dcterms:created xsi:type="dcterms:W3CDTF">2005-01-24T16:46:20Z</dcterms:created>
  <dcterms:modified xsi:type="dcterms:W3CDTF">2023-01-13T20:08:01Z</dcterms:modified>
</cp:coreProperties>
</file>